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modernComment_102_FDA2A5D1.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sldIdLst>
    <p:sldId id="256" r:id="rId5"/>
    <p:sldId id="257" r:id="rId6"/>
    <p:sldId id="258" r:id="rId7"/>
    <p:sldId id="259" r:id="rId8"/>
    <p:sldId id="260" r:id="rId9"/>
    <p:sldId id="261" r:id="rId10"/>
    <p:sldId id="262" r:id="rId11"/>
    <p:sldId id="263" r:id="rId12"/>
    <p:sldId id="266" r:id="rId13"/>
    <p:sldId id="270" r:id="rId14"/>
    <p:sldId id="271" r:id="rId15"/>
    <p:sldId id="272" r:id="rId16"/>
    <p:sldId id="273" r:id="rId17"/>
    <p:sldId id="274" r:id="rId18"/>
    <p:sldId id="275" r:id="rId19"/>
    <p:sldId id="276" r:id="rId20"/>
    <p:sldId id="277" r:id="rId21"/>
    <p:sldId id="282" r:id="rId22"/>
    <p:sldId id="278" r:id="rId23"/>
    <p:sldId id="283" r:id="rId24"/>
    <p:sldId id="284" r:id="rId25"/>
    <p:sldId id="285" r:id="rId26"/>
    <p:sldId id="281" r:id="rId27"/>
    <p:sldId id="289" r:id="rId28"/>
    <p:sldId id="286" r:id="rId29"/>
    <p:sldId id="288" r:id="rId30"/>
    <p:sldId id="290" r:id="rId31"/>
    <p:sldId id="287" r:id="rId32"/>
    <p:sldId id="291" r:id="rId33"/>
    <p:sldId id="293" r:id="rId34"/>
    <p:sldId id="29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735A7D-4D86-4872-1D69-F4A6FBD6E28F}" name="Eric Ziade" initials="EZ" userId="S::eric.ziade@net.usj.edu.lb::8ed56503-c6b5-4ce8-9d41-56cfc40b1f5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333E82-C2A9-41B3-820C-6087479F2016}" v="1523" dt="2022-05-04T22:16:10.132"/>
    <p1510:client id="{3291C723-173D-41D8-8C8C-73B79B8DA64E}" v="68" dt="2022-05-05T06:59:50.610"/>
    <p1510:client id="{ADFD9E14-564A-4CFC-942E-B65347FDBEB5}" v="447" dt="2022-05-04T17:02:35.644"/>
    <p1510:client id="{DAD9120A-353B-D8EB-EBC9-215F52BD1AB0}" v="973" dt="2022-05-05T10:30:50.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00" d="100"/>
          <a:sy n="100" d="100"/>
        </p:scale>
        <p:origin x="456"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omments/modernComment_102_FDA2A5D1.xml><?xml version="1.0" encoding="utf-8"?>
<p188:cmLst xmlns:a="http://schemas.openxmlformats.org/drawingml/2006/main" xmlns:r="http://schemas.openxmlformats.org/officeDocument/2006/relationships" xmlns:p188="http://schemas.microsoft.com/office/powerpoint/2018/8/main">
  <p188:cm id="{6DF7F991-EC98-408F-B5D2-B190877F4206}" authorId="{CA735A7D-4D86-4872-1D69-F4A6FBD6E28F}" created="2022-05-04T08:43:31.138">
    <pc:sldMkLst xmlns:pc="http://schemas.microsoft.com/office/powerpoint/2013/main/command">
      <pc:docMk/>
      <pc:sldMk cId="4255294929" sldId="258"/>
    </pc:sldMkLst>
    <p188:txBody>
      <a:bodyPr/>
      <a:lstStyle/>
      <a:p>
        <a:r>
          <a:rPr lang="fr-FR"/>
          <a:t>Attention pourrais changer
</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4E4383-AA95-4D5E-B9D7-2F85E9B7A9C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70A0340-267E-4CE1-9E25-E5816A06FD85}">
      <dgm:prSet/>
      <dgm:spPr/>
      <dgm:t>
        <a:bodyPr/>
        <a:lstStyle/>
        <a:p>
          <a:r>
            <a:rPr lang="fr-FR" b="0" i="0"/>
            <a:t>Présentation du contexte</a:t>
          </a:r>
          <a:endParaRPr lang="en-US"/>
        </a:p>
      </dgm:t>
    </dgm:pt>
    <dgm:pt modelId="{A12C4941-28AA-4B60-A2E4-13D98DC5E517}" type="parTrans" cxnId="{64483CE6-ED14-4DFA-8704-62CDA5E041A0}">
      <dgm:prSet/>
      <dgm:spPr/>
      <dgm:t>
        <a:bodyPr/>
        <a:lstStyle/>
        <a:p>
          <a:endParaRPr lang="en-US"/>
        </a:p>
      </dgm:t>
    </dgm:pt>
    <dgm:pt modelId="{DDE479F4-5491-4D45-AD72-F5E36BC393C6}" type="sibTrans" cxnId="{64483CE6-ED14-4DFA-8704-62CDA5E041A0}">
      <dgm:prSet/>
      <dgm:spPr/>
      <dgm:t>
        <a:bodyPr/>
        <a:lstStyle/>
        <a:p>
          <a:endParaRPr lang="en-US"/>
        </a:p>
      </dgm:t>
    </dgm:pt>
    <dgm:pt modelId="{9D728F08-1B11-4CAA-AB0E-139C7694D338}">
      <dgm:prSet/>
      <dgm:spPr/>
      <dgm:t>
        <a:bodyPr/>
        <a:lstStyle/>
        <a:p>
          <a:r>
            <a:rPr lang="fr-FR" b="0" i="0"/>
            <a:t>Présentation des parties prenantes/acteurs du système</a:t>
          </a:r>
          <a:endParaRPr lang="en-US"/>
        </a:p>
      </dgm:t>
    </dgm:pt>
    <dgm:pt modelId="{E70C7804-3BA5-490B-B8B1-38D64074F436}" type="parTrans" cxnId="{BAE8AD57-DE6D-461F-8565-94395E8F4113}">
      <dgm:prSet/>
      <dgm:spPr/>
      <dgm:t>
        <a:bodyPr/>
        <a:lstStyle/>
        <a:p>
          <a:endParaRPr lang="en-US"/>
        </a:p>
      </dgm:t>
    </dgm:pt>
    <dgm:pt modelId="{B78932BF-4CA7-44DA-97BB-5F978EA129C7}" type="sibTrans" cxnId="{BAE8AD57-DE6D-461F-8565-94395E8F4113}">
      <dgm:prSet/>
      <dgm:spPr/>
      <dgm:t>
        <a:bodyPr/>
        <a:lstStyle/>
        <a:p>
          <a:endParaRPr lang="en-US"/>
        </a:p>
      </dgm:t>
    </dgm:pt>
    <dgm:pt modelId="{60BE3DB5-1CB6-4E49-8C3E-1547E8A1AEE8}">
      <dgm:prSet/>
      <dgm:spPr/>
      <dgm:t>
        <a:bodyPr/>
        <a:lstStyle/>
        <a:p>
          <a:r>
            <a:rPr lang="fr-FR" b="0" i="0"/>
            <a:t>Présentation des limites du système actuel</a:t>
          </a:r>
          <a:endParaRPr lang="en-US"/>
        </a:p>
      </dgm:t>
    </dgm:pt>
    <dgm:pt modelId="{CF625BEF-824F-4D19-B54A-AE2461457080}" type="parTrans" cxnId="{CD41D2D1-F966-4D66-B5E4-7D98EF4B6C0D}">
      <dgm:prSet/>
      <dgm:spPr/>
      <dgm:t>
        <a:bodyPr/>
        <a:lstStyle/>
        <a:p>
          <a:endParaRPr lang="en-US"/>
        </a:p>
      </dgm:t>
    </dgm:pt>
    <dgm:pt modelId="{EB0CEA25-A633-4B1F-9902-A0C6F9D758F5}" type="sibTrans" cxnId="{CD41D2D1-F966-4D66-B5E4-7D98EF4B6C0D}">
      <dgm:prSet/>
      <dgm:spPr/>
      <dgm:t>
        <a:bodyPr/>
        <a:lstStyle/>
        <a:p>
          <a:endParaRPr lang="en-US"/>
        </a:p>
      </dgm:t>
    </dgm:pt>
    <dgm:pt modelId="{A99209F0-0F55-4BEC-A02C-5B9733BF4B88}">
      <dgm:prSet/>
      <dgm:spPr/>
      <dgm:t>
        <a:bodyPr/>
        <a:lstStyle/>
        <a:p>
          <a:r>
            <a:rPr lang="fr-FR" b="0" i="0"/>
            <a:t>Représentations graphiques des interactions entre les acteurs et identification des sources des limites</a:t>
          </a:r>
          <a:endParaRPr lang="en-US"/>
        </a:p>
      </dgm:t>
    </dgm:pt>
    <dgm:pt modelId="{EE938F44-3696-455F-9DDF-2BFBA5EB7297}" type="parTrans" cxnId="{0CB325F2-099E-4A20-9D13-904DA8042C8B}">
      <dgm:prSet/>
      <dgm:spPr/>
      <dgm:t>
        <a:bodyPr/>
        <a:lstStyle/>
        <a:p>
          <a:endParaRPr lang="en-US"/>
        </a:p>
      </dgm:t>
    </dgm:pt>
    <dgm:pt modelId="{2788A913-982F-4D16-B679-4A9167031FE7}" type="sibTrans" cxnId="{0CB325F2-099E-4A20-9D13-904DA8042C8B}">
      <dgm:prSet/>
      <dgm:spPr/>
      <dgm:t>
        <a:bodyPr/>
        <a:lstStyle/>
        <a:p>
          <a:endParaRPr lang="en-US"/>
        </a:p>
      </dgm:t>
    </dgm:pt>
    <dgm:pt modelId="{E027ED3B-DCB8-4047-9A35-0AF895004F17}">
      <dgm:prSet/>
      <dgm:spPr/>
      <dgm:t>
        <a:bodyPr/>
        <a:lstStyle/>
        <a:p>
          <a:r>
            <a:rPr lang="fr-FR" b="0" i="0"/>
            <a:t>Synthèse de la problématique et propositions de solutions</a:t>
          </a:r>
          <a:endParaRPr lang="en-US"/>
        </a:p>
      </dgm:t>
    </dgm:pt>
    <dgm:pt modelId="{3E4AB47E-6CA0-4DE9-8821-A65E2E3C211C}" type="parTrans" cxnId="{5A7CE311-4E2E-4F69-85B6-66B7CD70CD6C}">
      <dgm:prSet/>
      <dgm:spPr/>
      <dgm:t>
        <a:bodyPr/>
        <a:lstStyle/>
        <a:p>
          <a:endParaRPr lang="en-US"/>
        </a:p>
      </dgm:t>
    </dgm:pt>
    <dgm:pt modelId="{FA5FD67A-26A5-4076-8240-1CF94B1C463B}" type="sibTrans" cxnId="{5A7CE311-4E2E-4F69-85B6-66B7CD70CD6C}">
      <dgm:prSet/>
      <dgm:spPr/>
      <dgm:t>
        <a:bodyPr/>
        <a:lstStyle/>
        <a:p>
          <a:endParaRPr lang="en-US"/>
        </a:p>
      </dgm:t>
    </dgm:pt>
    <dgm:pt modelId="{BE1A5B78-1578-482B-AFCD-EDF5C51EC60E}" type="pres">
      <dgm:prSet presAssocID="{5F4E4383-AA95-4D5E-B9D7-2F85E9B7A9CC}" presName="linear" presStyleCnt="0">
        <dgm:presLayoutVars>
          <dgm:animLvl val="lvl"/>
          <dgm:resizeHandles val="exact"/>
        </dgm:presLayoutVars>
      </dgm:prSet>
      <dgm:spPr/>
    </dgm:pt>
    <dgm:pt modelId="{0399A984-368C-4AB9-A6C9-8E223BE91342}" type="pres">
      <dgm:prSet presAssocID="{C70A0340-267E-4CE1-9E25-E5816A06FD85}" presName="parentText" presStyleLbl="node1" presStyleIdx="0" presStyleCnt="5">
        <dgm:presLayoutVars>
          <dgm:chMax val="0"/>
          <dgm:bulletEnabled val="1"/>
        </dgm:presLayoutVars>
      </dgm:prSet>
      <dgm:spPr/>
    </dgm:pt>
    <dgm:pt modelId="{E40CFCAD-8553-45A1-9216-1F1AB6E63727}" type="pres">
      <dgm:prSet presAssocID="{DDE479F4-5491-4D45-AD72-F5E36BC393C6}" presName="spacer" presStyleCnt="0"/>
      <dgm:spPr/>
    </dgm:pt>
    <dgm:pt modelId="{776A282C-1E11-4413-A56F-910A1FC67182}" type="pres">
      <dgm:prSet presAssocID="{9D728F08-1B11-4CAA-AB0E-139C7694D338}" presName="parentText" presStyleLbl="node1" presStyleIdx="1" presStyleCnt="5">
        <dgm:presLayoutVars>
          <dgm:chMax val="0"/>
          <dgm:bulletEnabled val="1"/>
        </dgm:presLayoutVars>
      </dgm:prSet>
      <dgm:spPr/>
    </dgm:pt>
    <dgm:pt modelId="{6DBAC972-5D52-4211-9F4F-D93F2994A68A}" type="pres">
      <dgm:prSet presAssocID="{B78932BF-4CA7-44DA-97BB-5F978EA129C7}" presName="spacer" presStyleCnt="0"/>
      <dgm:spPr/>
    </dgm:pt>
    <dgm:pt modelId="{9989DAB9-FE94-4552-92AE-D961C9CB5859}" type="pres">
      <dgm:prSet presAssocID="{60BE3DB5-1CB6-4E49-8C3E-1547E8A1AEE8}" presName="parentText" presStyleLbl="node1" presStyleIdx="2" presStyleCnt="5">
        <dgm:presLayoutVars>
          <dgm:chMax val="0"/>
          <dgm:bulletEnabled val="1"/>
        </dgm:presLayoutVars>
      </dgm:prSet>
      <dgm:spPr/>
    </dgm:pt>
    <dgm:pt modelId="{A8430DD3-9B01-450F-854C-9AE9511CD723}" type="pres">
      <dgm:prSet presAssocID="{EB0CEA25-A633-4B1F-9902-A0C6F9D758F5}" presName="spacer" presStyleCnt="0"/>
      <dgm:spPr/>
    </dgm:pt>
    <dgm:pt modelId="{0B0F844A-079C-4998-BB52-78A232942B6C}" type="pres">
      <dgm:prSet presAssocID="{A99209F0-0F55-4BEC-A02C-5B9733BF4B88}" presName="parentText" presStyleLbl="node1" presStyleIdx="3" presStyleCnt="5">
        <dgm:presLayoutVars>
          <dgm:chMax val="0"/>
          <dgm:bulletEnabled val="1"/>
        </dgm:presLayoutVars>
      </dgm:prSet>
      <dgm:spPr/>
    </dgm:pt>
    <dgm:pt modelId="{7445D2E4-3271-41B9-A8A3-83860AABB657}" type="pres">
      <dgm:prSet presAssocID="{2788A913-982F-4D16-B679-4A9167031FE7}" presName="spacer" presStyleCnt="0"/>
      <dgm:spPr/>
    </dgm:pt>
    <dgm:pt modelId="{4216CAEC-FDD7-4F98-9A8E-E0D934E54E18}" type="pres">
      <dgm:prSet presAssocID="{E027ED3B-DCB8-4047-9A35-0AF895004F17}" presName="parentText" presStyleLbl="node1" presStyleIdx="4" presStyleCnt="5">
        <dgm:presLayoutVars>
          <dgm:chMax val="0"/>
          <dgm:bulletEnabled val="1"/>
        </dgm:presLayoutVars>
      </dgm:prSet>
      <dgm:spPr/>
    </dgm:pt>
  </dgm:ptLst>
  <dgm:cxnLst>
    <dgm:cxn modelId="{5A7CE311-4E2E-4F69-85B6-66B7CD70CD6C}" srcId="{5F4E4383-AA95-4D5E-B9D7-2F85E9B7A9CC}" destId="{E027ED3B-DCB8-4047-9A35-0AF895004F17}" srcOrd="4" destOrd="0" parTransId="{3E4AB47E-6CA0-4DE9-8821-A65E2E3C211C}" sibTransId="{FA5FD67A-26A5-4076-8240-1CF94B1C463B}"/>
    <dgm:cxn modelId="{F3839449-934B-403B-AA83-F3F6234C965E}" type="presOf" srcId="{60BE3DB5-1CB6-4E49-8C3E-1547E8A1AEE8}" destId="{9989DAB9-FE94-4552-92AE-D961C9CB5859}" srcOrd="0" destOrd="0" presId="urn:microsoft.com/office/officeart/2005/8/layout/vList2"/>
    <dgm:cxn modelId="{BAE8AD57-DE6D-461F-8565-94395E8F4113}" srcId="{5F4E4383-AA95-4D5E-B9D7-2F85E9B7A9CC}" destId="{9D728F08-1B11-4CAA-AB0E-139C7694D338}" srcOrd="1" destOrd="0" parTransId="{E70C7804-3BA5-490B-B8B1-38D64074F436}" sibTransId="{B78932BF-4CA7-44DA-97BB-5F978EA129C7}"/>
    <dgm:cxn modelId="{7E90DC86-B8FC-4A14-BE3E-C5D09A96A01F}" type="presOf" srcId="{5F4E4383-AA95-4D5E-B9D7-2F85E9B7A9CC}" destId="{BE1A5B78-1578-482B-AFCD-EDF5C51EC60E}" srcOrd="0" destOrd="0" presId="urn:microsoft.com/office/officeart/2005/8/layout/vList2"/>
    <dgm:cxn modelId="{5DCA8891-9B0A-43DB-871B-362F771AAC2B}" type="presOf" srcId="{E027ED3B-DCB8-4047-9A35-0AF895004F17}" destId="{4216CAEC-FDD7-4F98-9A8E-E0D934E54E18}" srcOrd="0" destOrd="0" presId="urn:microsoft.com/office/officeart/2005/8/layout/vList2"/>
    <dgm:cxn modelId="{7074B89A-8C35-45DE-8076-BD23A7243CE7}" type="presOf" srcId="{9D728F08-1B11-4CAA-AB0E-139C7694D338}" destId="{776A282C-1E11-4413-A56F-910A1FC67182}" srcOrd="0" destOrd="0" presId="urn:microsoft.com/office/officeart/2005/8/layout/vList2"/>
    <dgm:cxn modelId="{CD41D2D1-F966-4D66-B5E4-7D98EF4B6C0D}" srcId="{5F4E4383-AA95-4D5E-B9D7-2F85E9B7A9CC}" destId="{60BE3DB5-1CB6-4E49-8C3E-1547E8A1AEE8}" srcOrd="2" destOrd="0" parTransId="{CF625BEF-824F-4D19-B54A-AE2461457080}" sibTransId="{EB0CEA25-A633-4B1F-9902-A0C6F9D758F5}"/>
    <dgm:cxn modelId="{BF9C13E4-6D63-4108-BE79-5612579F8250}" type="presOf" srcId="{A99209F0-0F55-4BEC-A02C-5B9733BF4B88}" destId="{0B0F844A-079C-4998-BB52-78A232942B6C}" srcOrd="0" destOrd="0" presId="urn:microsoft.com/office/officeart/2005/8/layout/vList2"/>
    <dgm:cxn modelId="{64483CE6-ED14-4DFA-8704-62CDA5E041A0}" srcId="{5F4E4383-AA95-4D5E-B9D7-2F85E9B7A9CC}" destId="{C70A0340-267E-4CE1-9E25-E5816A06FD85}" srcOrd="0" destOrd="0" parTransId="{A12C4941-28AA-4B60-A2E4-13D98DC5E517}" sibTransId="{DDE479F4-5491-4D45-AD72-F5E36BC393C6}"/>
    <dgm:cxn modelId="{0CB325F2-099E-4A20-9D13-904DA8042C8B}" srcId="{5F4E4383-AA95-4D5E-B9D7-2F85E9B7A9CC}" destId="{A99209F0-0F55-4BEC-A02C-5B9733BF4B88}" srcOrd="3" destOrd="0" parTransId="{EE938F44-3696-455F-9DDF-2BFBA5EB7297}" sibTransId="{2788A913-982F-4D16-B679-4A9167031FE7}"/>
    <dgm:cxn modelId="{7A4A37F8-C076-45B0-AA5D-DB0764DF2EA8}" type="presOf" srcId="{C70A0340-267E-4CE1-9E25-E5816A06FD85}" destId="{0399A984-368C-4AB9-A6C9-8E223BE91342}" srcOrd="0" destOrd="0" presId="urn:microsoft.com/office/officeart/2005/8/layout/vList2"/>
    <dgm:cxn modelId="{F425C8DC-559D-4838-BA7E-41C08EF0D707}" type="presParOf" srcId="{BE1A5B78-1578-482B-AFCD-EDF5C51EC60E}" destId="{0399A984-368C-4AB9-A6C9-8E223BE91342}" srcOrd="0" destOrd="0" presId="urn:microsoft.com/office/officeart/2005/8/layout/vList2"/>
    <dgm:cxn modelId="{0442EE5B-3017-4919-B688-5322C88C27E1}" type="presParOf" srcId="{BE1A5B78-1578-482B-AFCD-EDF5C51EC60E}" destId="{E40CFCAD-8553-45A1-9216-1F1AB6E63727}" srcOrd="1" destOrd="0" presId="urn:microsoft.com/office/officeart/2005/8/layout/vList2"/>
    <dgm:cxn modelId="{2C9D9937-02C0-4C34-82A7-54A054328791}" type="presParOf" srcId="{BE1A5B78-1578-482B-AFCD-EDF5C51EC60E}" destId="{776A282C-1E11-4413-A56F-910A1FC67182}" srcOrd="2" destOrd="0" presId="urn:microsoft.com/office/officeart/2005/8/layout/vList2"/>
    <dgm:cxn modelId="{52C96654-0ACF-48B2-80B8-E1FF2ABE2B3D}" type="presParOf" srcId="{BE1A5B78-1578-482B-AFCD-EDF5C51EC60E}" destId="{6DBAC972-5D52-4211-9F4F-D93F2994A68A}" srcOrd="3" destOrd="0" presId="urn:microsoft.com/office/officeart/2005/8/layout/vList2"/>
    <dgm:cxn modelId="{B42C2FC5-2489-49F0-A677-5EDE99852D18}" type="presParOf" srcId="{BE1A5B78-1578-482B-AFCD-EDF5C51EC60E}" destId="{9989DAB9-FE94-4552-92AE-D961C9CB5859}" srcOrd="4" destOrd="0" presId="urn:microsoft.com/office/officeart/2005/8/layout/vList2"/>
    <dgm:cxn modelId="{7BDD423D-BE50-4D12-A89E-C618BDC3C1D6}" type="presParOf" srcId="{BE1A5B78-1578-482B-AFCD-EDF5C51EC60E}" destId="{A8430DD3-9B01-450F-854C-9AE9511CD723}" srcOrd="5" destOrd="0" presId="urn:microsoft.com/office/officeart/2005/8/layout/vList2"/>
    <dgm:cxn modelId="{35316B9A-5217-4053-9420-2B758277E56E}" type="presParOf" srcId="{BE1A5B78-1578-482B-AFCD-EDF5C51EC60E}" destId="{0B0F844A-079C-4998-BB52-78A232942B6C}" srcOrd="6" destOrd="0" presId="urn:microsoft.com/office/officeart/2005/8/layout/vList2"/>
    <dgm:cxn modelId="{F406119B-DFA5-4D72-9EC4-FF98557564EF}" type="presParOf" srcId="{BE1A5B78-1578-482B-AFCD-EDF5C51EC60E}" destId="{7445D2E4-3271-41B9-A8A3-83860AABB657}" srcOrd="7" destOrd="0" presId="urn:microsoft.com/office/officeart/2005/8/layout/vList2"/>
    <dgm:cxn modelId="{0AD152AC-9274-4F2F-A58B-C462DD84B54D}" type="presParOf" srcId="{BE1A5B78-1578-482B-AFCD-EDF5C51EC60E}" destId="{4216CAEC-FDD7-4F98-9A8E-E0D934E54E18}"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53CA11-7301-43B4-9845-3308650C75A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D7C856F-479C-4760-938F-83DBDA055FE0}">
      <dgm:prSet/>
      <dgm:spPr/>
      <dgm:t>
        <a:bodyPr/>
        <a:lstStyle/>
        <a:p>
          <a:r>
            <a:rPr lang="fr-FR" b="0" i="0"/>
            <a:t>- L'insertion des nouvelles technologies (e-mail, télémédecine) dans le processus pour assurer la prise en charge médicale, faciliter le renouvellement des prescriptions, … </a:t>
          </a:r>
          <a:endParaRPr lang="en-US"/>
        </a:p>
      </dgm:t>
    </dgm:pt>
    <dgm:pt modelId="{F8377B0E-334E-4122-971A-4C779CB1652D}" type="parTrans" cxnId="{A5F44F38-BB17-4A57-8747-D43B4C249FBD}">
      <dgm:prSet/>
      <dgm:spPr/>
      <dgm:t>
        <a:bodyPr/>
        <a:lstStyle/>
        <a:p>
          <a:endParaRPr lang="en-US"/>
        </a:p>
      </dgm:t>
    </dgm:pt>
    <dgm:pt modelId="{7DD45324-8006-4D74-BD47-E29859A867DB}" type="sibTrans" cxnId="{A5F44F38-BB17-4A57-8747-D43B4C249FBD}">
      <dgm:prSet/>
      <dgm:spPr/>
      <dgm:t>
        <a:bodyPr/>
        <a:lstStyle/>
        <a:p>
          <a:endParaRPr lang="en-US"/>
        </a:p>
      </dgm:t>
    </dgm:pt>
    <dgm:pt modelId="{AA9ABE24-2073-4DB3-BFA7-78764ED5E4A4}">
      <dgm:prSet/>
      <dgm:spPr/>
      <dgm:t>
        <a:bodyPr/>
        <a:lstStyle/>
        <a:p>
          <a:r>
            <a:rPr lang="fr-FR" b="0" i="0"/>
            <a:t>- Le tri des patients intelligent en fonction du niveau de suspicion de COVID-19, avec des parcours distincts en fonction de ce statut (que ca soit niveau Test ou traitement).</a:t>
          </a:r>
          <a:endParaRPr lang="en-US"/>
        </a:p>
      </dgm:t>
    </dgm:pt>
    <dgm:pt modelId="{9E8C5CC4-FF4A-48D4-9051-BCBCBC8D3E8A}" type="parTrans" cxnId="{AEF86680-BF22-4AE0-9BEA-D5F21E34D67E}">
      <dgm:prSet/>
      <dgm:spPr/>
      <dgm:t>
        <a:bodyPr/>
        <a:lstStyle/>
        <a:p>
          <a:endParaRPr lang="en-US"/>
        </a:p>
      </dgm:t>
    </dgm:pt>
    <dgm:pt modelId="{80EFDEBE-27C6-432D-A5DF-062C0B9F1FE3}" type="sibTrans" cxnId="{AEF86680-BF22-4AE0-9BEA-D5F21E34D67E}">
      <dgm:prSet/>
      <dgm:spPr/>
      <dgm:t>
        <a:bodyPr/>
        <a:lstStyle/>
        <a:p>
          <a:endParaRPr lang="en-US"/>
        </a:p>
      </dgm:t>
    </dgm:pt>
    <dgm:pt modelId="{3B5CD87E-7A5C-4D51-9BA2-A992CD92FBA4}">
      <dgm:prSet/>
      <dgm:spPr/>
      <dgm:t>
        <a:bodyPr/>
        <a:lstStyle/>
        <a:p>
          <a:r>
            <a:rPr lang="fr-FR" b="0" i="0"/>
            <a:t>- Améliorer l’organisation entre les soins primaire et secondaire, privé et publique </a:t>
          </a:r>
          <a:endParaRPr lang="en-US"/>
        </a:p>
      </dgm:t>
    </dgm:pt>
    <dgm:pt modelId="{79A10F53-921C-4AAC-8938-7FEE343A1718}" type="parTrans" cxnId="{DDE843D9-16D8-4431-8712-919D039474F6}">
      <dgm:prSet/>
      <dgm:spPr/>
      <dgm:t>
        <a:bodyPr/>
        <a:lstStyle/>
        <a:p>
          <a:endParaRPr lang="en-US"/>
        </a:p>
      </dgm:t>
    </dgm:pt>
    <dgm:pt modelId="{24A1E84F-129D-4DE8-8ACA-08AD5FE25F97}" type="sibTrans" cxnId="{DDE843D9-16D8-4431-8712-919D039474F6}">
      <dgm:prSet/>
      <dgm:spPr/>
      <dgm:t>
        <a:bodyPr/>
        <a:lstStyle/>
        <a:p>
          <a:endParaRPr lang="en-US"/>
        </a:p>
      </dgm:t>
    </dgm:pt>
    <dgm:pt modelId="{17CDC23C-0839-47C5-B004-7CACB132154B}">
      <dgm:prSet/>
      <dgm:spPr/>
      <dgm:t>
        <a:bodyPr/>
        <a:lstStyle/>
        <a:p>
          <a:r>
            <a:rPr lang="fr-FR" b="0" i="0"/>
            <a:t>- Travailler sur la base des données épidémiologiques en temps réel (notamment grâce à des outils d’auto-évaluation) </a:t>
          </a:r>
          <a:endParaRPr lang="en-US"/>
        </a:p>
      </dgm:t>
    </dgm:pt>
    <dgm:pt modelId="{C644F76C-0FAA-4373-AA02-E0A88AE10E21}" type="parTrans" cxnId="{E987585E-8669-4738-915D-3A7C84BFA05A}">
      <dgm:prSet/>
      <dgm:spPr/>
      <dgm:t>
        <a:bodyPr/>
        <a:lstStyle/>
        <a:p>
          <a:endParaRPr lang="en-US"/>
        </a:p>
      </dgm:t>
    </dgm:pt>
    <dgm:pt modelId="{70AA0385-7FA7-4EBA-BA30-1134A661DB13}" type="sibTrans" cxnId="{E987585E-8669-4738-915D-3A7C84BFA05A}">
      <dgm:prSet/>
      <dgm:spPr/>
      <dgm:t>
        <a:bodyPr/>
        <a:lstStyle/>
        <a:p>
          <a:endParaRPr lang="en-US"/>
        </a:p>
      </dgm:t>
    </dgm:pt>
    <dgm:pt modelId="{9329B58D-5F79-4485-AE4F-CE2089CCB1D7}">
      <dgm:prSet/>
      <dgm:spPr/>
      <dgm:t>
        <a:bodyPr/>
        <a:lstStyle/>
        <a:p>
          <a:r>
            <a:rPr lang="fr-FR" b="0" i="0"/>
            <a:t>- Un programme de support financier et administratif réactif </a:t>
          </a:r>
          <a:endParaRPr lang="en-US"/>
        </a:p>
      </dgm:t>
    </dgm:pt>
    <dgm:pt modelId="{21BE5F61-A512-4A98-81D0-8E0063E6B1ED}" type="parTrans" cxnId="{95F1DFC2-F3C9-4F01-B902-CECFEB7A1108}">
      <dgm:prSet/>
      <dgm:spPr/>
      <dgm:t>
        <a:bodyPr/>
        <a:lstStyle/>
        <a:p>
          <a:endParaRPr lang="en-US"/>
        </a:p>
      </dgm:t>
    </dgm:pt>
    <dgm:pt modelId="{E54C8AC8-8A17-43D7-905B-5D2F44F47FC0}" type="sibTrans" cxnId="{95F1DFC2-F3C9-4F01-B902-CECFEB7A1108}">
      <dgm:prSet/>
      <dgm:spPr/>
      <dgm:t>
        <a:bodyPr/>
        <a:lstStyle/>
        <a:p>
          <a:endParaRPr lang="en-US"/>
        </a:p>
      </dgm:t>
    </dgm:pt>
    <dgm:pt modelId="{17F29B5F-0853-440C-B482-F1FC771527C4}">
      <dgm:prSet/>
      <dgm:spPr/>
      <dgm:t>
        <a:bodyPr/>
        <a:lstStyle/>
        <a:p>
          <a:r>
            <a:rPr lang="fr-FR" b="0" i="0"/>
            <a:t>- Augmenter considérablement le budget alloué à la recherche médicale</a:t>
          </a:r>
          <a:endParaRPr lang="en-US"/>
        </a:p>
      </dgm:t>
    </dgm:pt>
    <dgm:pt modelId="{DAD624A4-D5D5-486E-B56E-F918F645D203}" type="parTrans" cxnId="{4DB84E77-3953-4F28-8432-08197AA97D25}">
      <dgm:prSet/>
      <dgm:spPr/>
      <dgm:t>
        <a:bodyPr/>
        <a:lstStyle/>
        <a:p>
          <a:endParaRPr lang="en-US"/>
        </a:p>
      </dgm:t>
    </dgm:pt>
    <dgm:pt modelId="{C65766C5-544B-4439-9D63-6F299B9C9D2F}" type="sibTrans" cxnId="{4DB84E77-3953-4F28-8432-08197AA97D25}">
      <dgm:prSet/>
      <dgm:spPr/>
      <dgm:t>
        <a:bodyPr/>
        <a:lstStyle/>
        <a:p>
          <a:endParaRPr lang="en-US"/>
        </a:p>
      </dgm:t>
    </dgm:pt>
    <dgm:pt modelId="{ADD7F4F5-2FBD-47FC-B94C-C9ACFDEA30BF}">
      <dgm:prSet/>
      <dgm:spPr/>
      <dgm:t>
        <a:bodyPr/>
        <a:lstStyle/>
        <a:p>
          <a:r>
            <a:rPr lang="fr-FR" b="0" i="0"/>
            <a:t>- Diminuer le nombre de couche décisionnelle qui retarde la décision </a:t>
          </a:r>
          <a:endParaRPr lang="en-US"/>
        </a:p>
      </dgm:t>
    </dgm:pt>
    <dgm:pt modelId="{DB471D42-629C-4AF1-B5D5-DD618E3294B4}" type="parTrans" cxnId="{BFF34BBE-2127-4972-A094-ABAF9EA79665}">
      <dgm:prSet/>
      <dgm:spPr/>
      <dgm:t>
        <a:bodyPr/>
        <a:lstStyle/>
        <a:p>
          <a:endParaRPr lang="en-US"/>
        </a:p>
      </dgm:t>
    </dgm:pt>
    <dgm:pt modelId="{06E9F92D-B7D1-45F5-92C4-69AF7789858E}" type="sibTrans" cxnId="{BFF34BBE-2127-4972-A094-ABAF9EA79665}">
      <dgm:prSet/>
      <dgm:spPr/>
      <dgm:t>
        <a:bodyPr/>
        <a:lstStyle/>
        <a:p>
          <a:endParaRPr lang="en-US"/>
        </a:p>
      </dgm:t>
    </dgm:pt>
    <dgm:pt modelId="{A4A63260-790F-40E2-B7A7-7650D09BC1F7}" type="pres">
      <dgm:prSet presAssocID="{8353CA11-7301-43B4-9845-3308650C75AF}" presName="linear" presStyleCnt="0">
        <dgm:presLayoutVars>
          <dgm:animLvl val="lvl"/>
          <dgm:resizeHandles val="exact"/>
        </dgm:presLayoutVars>
      </dgm:prSet>
      <dgm:spPr/>
    </dgm:pt>
    <dgm:pt modelId="{4E0E380D-E11D-4EFE-AE04-1EC9B4C763DD}" type="pres">
      <dgm:prSet presAssocID="{0D7C856F-479C-4760-938F-83DBDA055FE0}" presName="parentText" presStyleLbl="node1" presStyleIdx="0" presStyleCnt="7">
        <dgm:presLayoutVars>
          <dgm:chMax val="0"/>
          <dgm:bulletEnabled val="1"/>
        </dgm:presLayoutVars>
      </dgm:prSet>
      <dgm:spPr/>
    </dgm:pt>
    <dgm:pt modelId="{1B1B6F5A-436B-4D80-8C5A-F979194681B4}" type="pres">
      <dgm:prSet presAssocID="{7DD45324-8006-4D74-BD47-E29859A867DB}" presName="spacer" presStyleCnt="0"/>
      <dgm:spPr/>
    </dgm:pt>
    <dgm:pt modelId="{E6E0FF3F-B4FB-48B1-9347-5572A11EAB33}" type="pres">
      <dgm:prSet presAssocID="{AA9ABE24-2073-4DB3-BFA7-78764ED5E4A4}" presName="parentText" presStyleLbl="node1" presStyleIdx="1" presStyleCnt="7">
        <dgm:presLayoutVars>
          <dgm:chMax val="0"/>
          <dgm:bulletEnabled val="1"/>
        </dgm:presLayoutVars>
      </dgm:prSet>
      <dgm:spPr/>
    </dgm:pt>
    <dgm:pt modelId="{470E4D3E-AA9D-4262-BA0A-FF1172806ED3}" type="pres">
      <dgm:prSet presAssocID="{80EFDEBE-27C6-432D-A5DF-062C0B9F1FE3}" presName="spacer" presStyleCnt="0"/>
      <dgm:spPr/>
    </dgm:pt>
    <dgm:pt modelId="{0C6C502D-B19A-4E53-9C4C-0CFA4CF4C9AF}" type="pres">
      <dgm:prSet presAssocID="{3B5CD87E-7A5C-4D51-9BA2-A992CD92FBA4}" presName="parentText" presStyleLbl="node1" presStyleIdx="2" presStyleCnt="7">
        <dgm:presLayoutVars>
          <dgm:chMax val="0"/>
          <dgm:bulletEnabled val="1"/>
        </dgm:presLayoutVars>
      </dgm:prSet>
      <dgm:spPr/>
    </dgm:pt>
    <dgm:pt modelId="{460D4C4A-D9B8-47B9-8E1A-0AE8ED625A9A}" type="pres">
      <dgm:prSet presAssocID="{24A1E84F-129D-4DE8-8ACA-08AD5FE25F97}" presName="spacer" presStyleCnt="0"/>
      <dgm:spPr/>
    </dgm:pt>
    <dgm:pt modelId="{489D1F3F-8311-4121-ACE1-FBC8E2601361}" type="pres">
      <dgm:prSet presAssocID="{17CDC23C-0839-47C5-B004-7CACB132154B}" presName="parentText" presStyleLbl="node1" presStyleIdx="3" presStyleCnt="7">
        <dgm:presLayoutVars>
          <dgm:chMax val="0"/>
          <dgm:bulletEnabled val="1"/>
        </dgm:presLayoutVars>
      </dgm:prSet>
      <dgm:spPr/>
    </dgm:pt>
    <dgm:pt modelId="{18FD8B00-DBBC-4F43-B4E5-56FD842D5453}" type="pres">
      <dgm:prSet presAssocID="{70AA0385-7FA7-4EBA-BA30-1134A661DB13}" presName="spacer" presStyleCnt="0"/>
      <dgm:spPr/>
    </dgm:pt>
    <dgm:pt modelId="{F7F51DFA-7720-40FF-B9B0-84EC79E6ABFC}" type="pres">
      <dgm:prSet presAssocID="{9329B58D-5F79-4485-AE4F-CE2089CCB1D7}" presName="parentText" presStyleLbl="node1" presStyleIdx="4" presStyleCnt="7">
        <dgm:presLayoutVars>
          <dgm:chMax val="0"/>
          <dgm:bulletEnabled val="1"/>
        </dgm:presLayoutVars>
      </dgm:prSet>
      <dgm:spPr/>
    </dgm:pt>
    <dgm:pt modelId="{20215690-53BD-47CD-84E5-D66959E37AFC}" type="pres">
      <dgm:prSet presAssocID="{E54C8AC8-8A17-43D7-905B-5D2F44F47FC0}" presName="spacer" presStyleCnt="0"/>
      <dgm:spPr/>
    </dgm:pt>
    <dgm:pt modelId="{4CD0E1F2-40EC-4E79-8AC6-7A7DCCA075EF}" type="pres">
      <dgm:prSet presAssocID="{17F29B5F-0853-440C-B482-F1FC771527C4}" presName="parentText" presStyleLbl="node1" presStyleIdx="5" presStyleCnt="7">
        <dgm:presLayoutVars>
          <dgm:chMax val="0"/>
          <dgm:bulletEnabled val="1"/>
        </dgm:presLayoutVars>
      </dgm:prSet>
      <dgm:spPr/>
    </dgm:pt>
    <dgm:pt modelId="{5B11A950-E623-4D61-86B9-DD88E2C1CBDC}" type="pres">
      <dgm:prSet presAssocID="{C65766C5-544B-4439-9D63-6F299B9C9D2F}" presName="spacer" presStyleCnt="0"/>
      <dgm:spPr/>
    </dgm:pt>
    <dgm:pt modelId="{9D668F43-392C-4EDD-BB6B-8F8D61F42189}" type="pres">
      <dgm:prSet presAssocID="{ADD7F4F5-2FBD-47FC-B94C-C9ACFDEA30BF}" presName="parentText" presStyleLbl="node1" presStyleIdx="6" presStyleCnt="7">
        <dgm:presLayoutVars>
          <dgm:chMax val="0"/>
          <dgm:bulletEnabled val="1"/>
        </dgm:presLayoutVars>
      </dgm:prSet>
      <dgm:spPr/>
    </dgm:pt>
  </dgm:ptLst>
  <dgm:cxnLst>
    <dgm:cxn modelId="{CC60351F-ABF7-4A9C-900D-657563CFB65F}" type="presOf" srcId="{8353CA11-7301-43B4-9845-3308650C75AF}" destId="{A4A63260-790F-40E2-B7A7-7650D09BC1F7}" srcOrd="0" destOrd="0" presId="urn:microsoft.com/office/officeart/2005/8/layout/vList2"/>
    <dgm:cxn modelId="{A5F44F38-BB17-4A57-8747-D43B4C249FBD}" srcId="{8353CA11-7301-43B4-9845-3308650C75AF}" destId="{0D7C856F-479C-4760-938F-83DBDA055FE0}" srcOrd="0" destOrd="0" parTransId="{F8377B0E-334E-4122-971A-4C779CB1652D}" sibTransId="{7DD45324-8006-4D74-BD47-E29859A867DB}"/>
    <dgm:cxn modelId="{E987585E-8669-4738-915D-3A7C84BFA05A}" srcId="{8353CA11-7301-43B4-9845-3308650C75AF}" destId="{17CDC23C-0839-47C5-B004-7CACB132154B}" srcOrd="3" destOrd="0" parTransId="{C644F76C-0FAA-4373-AA02-E0A88AE10E21}" sibTransId="{70AA0385-7FA7-4EBA-BA30-1134A661DB13}"/>
    <dgm:cxn modelId="{D80A8A68-3B4B-42AD-BEF2-AAD9DE66C95A}" type="presOf" srcId="{17CDC23C-0839-47C5-B004-7CACB132154B}" destId="{489D1F3F-8311-4121-ACE1-FBC8E2601361}" srcOrd="0" destOrd="0" presId="urn:microsoft.com/office/officeart/2005/8/layout/vList2"/>
    <dgm:cxn modelId="{4DB84E77-3953-4F28-8432-08197AA97D25}" srcId="{8353CA11-7301-43B4-9845-3308650C75AF}" destId="{17F29B5F-0853-440C-B482-F1FC771527C4}" srcOrd="5" destOrd="0" parTransId="{DAD624A4-D5D5-486E-B56E-F918F645D203}" sibTransId="{C65766C5-544B-4439-9D63-6F299B9C9D2F}"/>
    <dgm:cxn modelId="{1C208C7C-E7E1-47F0-A078-D6845970AE27}" type="presOf" srcId="{ADD7F4F5-2FBD-47FC-B94C-C9ACFDEA30BF}" destId="{9D668F43-392C-4EDD-BB6B-8F8D61F42189}" srcOrd="0" destOrd="0" presId="urn:microsoft.com/office/officeart/2005/8/layout/vList2"/>
    <dgm:cxn modelId="{AEF86680-BF22-4AE0-9BEA-D5F21E34D67E}" srcId="{8353CA11-7301-43B4-9845-3308650C75AF}" destId="{AA9ABE24-2073-4DB3-BFA7-78764ED5E4A4}" srcOrd="1" destOrd="0" parTransId="{9E8C5CC4-FF4A-48D4-9051-BCBCBC8D3E8A}" sibTransId="{80EFDEBE-27C6-432D-A5DF-062C0B9F1FE3}"/>
    <dgm:cxn modelId="{DBC074A4-C0B9-4DB8-9E98-D2F258FFE0C0}" type="presOf" srcId="{9329B58D-5F79-4485-AE4F-CE2089CCB1D7}" destId="{F7F51DFA-7720-40FF-B9B0-84EC79E6ABFC}" srcOrd="0" destOrd="0" presId="urn:microsoft.com/office/officeart/2005/8/layout/vList2"/>
    <dgm:cxn modelId="{C3D746A5-A9D3-4002-8866-BD2E1EA046A9}" type="presOf" srcId="{AA9ABE24-2073-4DB3-BFA7-78764ED5E4A4}" destId="{E6E0FF3F-B4FB-48B1-9347-5572A11EAB33}" srcOrd="0" destOrd="0" presId="urn:microsoft.com/office/officeart/2005/8/layout/vList2"/>
    <dgm:cxn modelId="{9DD000B8-8F8E-4A53-BA8A-FD12011EE59F}" type="presOf" srcId="{3B5CD87E-7A5C-4D51-9BA2-A992CD92FBA4}" destId="{0C6C502D-B19A-4E53-9C4C-0CFA4CF4C9AF}" srcOrd="0" destOrd="0" presId="urn:microsoft.com/office/officeart/2005/8/layout/vList2"/>
    <dgm:cxn modelId="{0E5D65BB-C9CA-4642-9CFE-BCF306F076DB}" type="presOf" srcId="{17F29B5F-0853-440C-B482-F1FC771527C4}" destId="{4CD0E1F2-40EC-4E79-8AC6-7A7DCCA075EF}" srcOrd="0" destOrd="0" presId="urn:microsoft.com/office/officeart/2005/8/layout/vList2"/>
    <dgm:cxn modelId="{BFF34BBE-2127-4972-A094-ABAF9EA79665}" srcId="{8353CA11-7301-43B4-9845-3308650C75AF}" destId="{ADD7F4F5-2FBD-47FC-B94C-C9ACFDEA30BF}" srcOrd="6" destOrd="0" parTransId="{DB471D42-629C-4AF1-B5D5-DD618E3294B4}" sibTransId="{06E9F92D-B7D1-45F5-92C4-69AF7789858E}"/>
    <dgm:cxn modelId="{95F1DFC2-F3C9-4F01-B902-CECFEB7A1108}" srcId="{8353CA11-7301-43B4-9845-3308650C75AF}" destId="{9329B58D-5F79-4485-AE4F-CE2089CCB1D7}" srcOrd="4" destOrd="0" parTransId="{21BE5F61-A512-4A98-81D0-8E0063E6B1ED}" sibTransId="{E54C8AC8-8A17-43D7-905B-5D2F44F47FC0}"/>
    <dgm:cxn modelId="{DDE843D9-16D8-4431-8712-919D039474F6}" srcId="{8353CA11-7301-43B4-9845-3308650C75AF}" destId="{3B5CD87E-7A5C-4D51-9BA2-A992CD92FBA4}" srcOrd="2" destOrd="0" parTransId="{79A10F53-921C-4AAC-8938-7FEE343A1718}" sibTransId="{24A1E84F-129D-4DE8-8ACA-08AD5FE25F97}"/>
    <dgm:cxn modelId="{AC41B0E6-5DBA-4A70-8E07-B4374372C8BC}" type="presOf" srcId="{0D7C856F-479C-4760-938F-83DBDA055FE0}" destId="{4E0E380D-E11D-4EFE-AE04-1EC9B4C763DD}" srcOrd="0" destOrd="0" presId="urn:microsoft.com/office/officeart/2005/8/layout/vList2"/>
    <dgm:cxn modelId="{BCA1D850-8CFE-4BCB-B174-031D3932DE99}" type="presParOf" srcId="{A4A63260-790F-40E2-B7A7-7650D09BC1F7}" destId="{4E0E380D-E11D-4EFE-AE04-1EC9B4C763DD}" srcOrd="0" destOrd="0" presId="urn:microsoft.com/office/officeart/2005/8/layout/vList2"/>
    <dgm:cxn modelId="{CCD06B34-F432-468C-B0FE-ADB0AF5FAF51}" type="presParOf" srcId="{A4A63260-790F-40E2-B7A7-7650D09BC1F7}" destId="{1B1B6F5A-436B-4D80-8C5A-F979194681B4}" srcOrd="1" destOrd="0" presId="urn:microsoft.com/office/officeart/2005/8/layout/vList2"/>
    <dgm:cxn modelId="{F923DD0F-979F-42B4-B070-7BF93D185BDD}" type="presParOf" srcId="{A4A63260-790F-40E2-B7A7-7650D09BC1F7}" destId="{E6E0FF3F-B4FB-48B1-9347-5572A11EAB33}" srcOrd="2" destOrd="0" presId="urn:microsoft.com/office/officeart/2005/8/layout/vList2"/>
    <dgm:cxn modelId="{C98B0385-B798-48D0-877A-CE53E29A690F}" type="presParOf" srcId="{A4A63260-790F-40E2-B7A7-7650D09BC1F7}" destId="{470E4D3E-AA9D-4262-BA0A-FF1172806ED3}" srcOrd="3" destOrd="0" presId="urn:microsoft.com/office/officeart/2005/8/layout/vList2"/>
    <dgm:cxn modelId="{BBB2C572-AEAF-4A80-BEAD-3CDD3CA70EE9}" type="presParOf" srcId="{A4A63260-790F-40E2-B7A7-7650D09BC1F7}" destId="{0C6C502D-B19A-4E53-9C4C-0CFA4CF4C9AF}" srcOrd="4" destOrd="0" presId="urn:microsoft.com/office/officeart/2005/8/layout/vList2"/>
    <dgm:cxn modelId="{C495429E-5204-4499-8769-89C4225FCCAB}" type="presParOf" srcId="{A4A63260-790F-40E2-B7A7-7650D09BC1F7}" destId="{460D4C4A-D9B8-47B9-8E1A-0AE8ED625A9A}" srcOrd="5" destOrd="0" presId="urn:microsoft.com/office/officeart/2005/8/layout/vList2"/>
    <dgm:cxn modelId="{B50AC65B-881F-48C6-A8C5-F2DD4E9B1EC2}" type="presParOf" srcId="{A4A63260-790F-40E2-B7A7-7650D09BC1F7}" destId="{489D1F3F-8311-4121-ACE1-FBC8E2601361}" srcOrd="6" destOrd="0" presId="urn:microsoft.com/office/officeart/2005/8/layout/vList2"/>
    <dgm:cxn modelId="{20D9A049-CC4C-4027-8EAB-3276BADA270C}" type="presParOf" srcId="{A4A63260-790F-40E2-B7A7-7650D09BC1F7}" destId="{18FD8B00-DBBC-4F43-B4E5-56FD842D5453}" srcOrd="7" destOrd="0" presId="urn:microsoft.com/office/officeart/2005/8/layout/vList2"/>
    <dgm:cxn modelId="{859AEDB1-BE0A-4F86-AC3B-B8BE62F10278}" type="presParOf" srcId="{A4A63260-790F-40E2-B7A7-7650D09BC1F7}" destId="{F7F51DFA-7720-40FF-B9B0-84EC79E6ABFC}" srcOrd="8" destOrd="0" presId="urn:microsoft.com/office/officeart/2005/8/layout/vList2"/>
    <dgm:cxn modelId="{C9DA3E4F-1FA2-45EA-BF35-012FB7FABB82}" type="presParOf" srcId="{A4A63260-790F-40E2-B7A7-7650D09BC1F7}" destId="{20215690-53BD-47CD-84E5-D66959E37AFC}" srcOrd="9" destOrd="0" presId="urn:microsoft.com/office/officeart/2005/8/layout/vList2"/>
    <dgm:cxn modelId="{7EA0F86F-7416-4292-AA58-ADECAAD80F50}" type="presParOf" srcId="{A4A63260-790F-40E2-B7A7-7650D09BC1F7}" destId="{4CD0E1F2-40EC-4E79-8AC6-7A7DCCA075EF}" srcOrd="10" destOrd="0" presId="urn:microsoft.com/office/officeart/2005/8/layout/vList2"/>
    <dgm:cxn modelId="{C832882F-6DC4-4CB3-A134-96AAA73201B6}" type="presParOf" srcId="{A4A63260-790F-40E2-B7A7-7650D09BC1F7}" destId="{5B11A950-E623-4D61-86B9-DD88E2C1CBDC}" srcOrd="11" destOrd="0" presId="urn:microsoft.com/office/officeart/2005/8/layout/vList2"/>
    <dgm:cxn modelId="{27E42167-8E43-4C11-8FBB-5422A5479116}" type="presParOf" srcId="{A4A63260-790F-40E2-B7A7-7650D09BC1F7}" destId="{9D668F43-392C-4EDD-BB6B-8F8D61F42189}"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EC3B14-8775-470C-BCFF-265410AE8278}"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3A6FEA45-F313-4D9E-86DD-E017B0B7DBE6}">
      <dgm:prSet/>
      <dgm:spPr/>
      <dgm:t>
        <a:bodyPr/>
        <a:lstStyle/>
        <a:p>
          <a:r>
            <a:rPr lang="fr-FR" b="0" i="0"/>
            <a:t>Communication entre les professionnels de la santé</a:t>
          </a:r>
          <a:endParaRPr lang="en-US"/>
        </a:p>
      </dgm:t>
    </dgm:pt>
    <dgm:pt modelId="{5227B924-E129-49FE-A792-BEB780099291}" type="parTrans" cxnId="{2519BEA5-9E74-40DC-9685-87C16455C120}">
      <dgm:prSet/>
      <dgm:spPr/>
      <dgm:t>
        <a:bodyPr/>
        <a:lstStyle/>
        <a:p>
          <a:endParaRPr lang="en-US"/>
        </a:p>
      </dgm:t>
    </dgm:pt>
    <dgm:pt modelId="{2BF82B22-874D-4A56-B9E4-824290402476}" type="sibTrans" cxnId="{2519BEA5-9E74-40DC-9685-87C16455C120}">
      <dgm:prSet/>
      <dgm:spPr/>
      <dgm:t>
        <a:bodyPr/>
        <a:lstStyle/>
        <a:p>
          <a:endParaRPr lang="en-US"/>
        </a:p>
      </dgm:t>
    </dgm:pt>
    <dgm:pt modelId="{6ECF98E6-49B8-441F-A35F-76A2FDADE3D3}">
      <dgm:prSet/>
      <dgm:spPr/>
      <dgm:t>
        <a:bodyPr/>
        <a:lstStyle/>
        <a:p>
          <a:r>
            <a:rPr lang="fr-FR" b="0" i="0"/>
            <a:t>Communication avec les patients</a:t>
          </a:r>
          <a:endParaRPr lang="en-US"/>
        </a:p>
      </dgm:t>
    </dgm:pt>
    <dgm:pt modelId="{8CB4B224-CCC0-475D-A577-607612520BFC}" type="parTrans" cxnId="{E3B4D4E9-2A80-419C-AB09-05E820C8D5B1}">
      <dgm:prSet/>
      <dgm:spPr/>
      <dgm:t>
        <a:bodyPr/>
        <a:lstStyle/>
        <a:p>
          <a:endParaRPr lang="en-US"/>
        </a:p>
      </dgm:t>
    </dgm:pt>
    <dgm:pt modelId="{0C324FCC-C3DF-4FDD-A498-0C235263CD0A}" type="sibTrans" cxnId="{E3B4D4E9-2A80-419C-AB09-05E820C8D5B1}">
      <dgm:prSet/>
      <dgm:spPr/>
      <dgm:t>
        <a:bodyPr/>
        <a:lstStyle/>
        <a:p>
          <a:endParaRPr lang="en-US"/>
        </a:p>
      </dgm:t>
    </dgm:pt>
    <dgm:pt modelId="{FC619ED7-7455-4E7C-BC1B-BABFA7286E72}">
      <dgm:prSet/>
      <dgm:spPr/>
      <dgm:t>
        <a:bodyPr/>
        <a:lstStyle/>
        <a:p>
          <a:r>
            <a:rPr lang="fr-FR" b="0" i="0"/>
            <a:t>Travail administratif</a:t>
          </a:r>
          <a:endParaRPr lang="en-US"/>
        </a:p>
      </dgm:t>
    </dgm:pt>
    <dgm:pt modelId="{ECC873DC-97EF-4776-B3B5-33715AB59648}" type="parTrans" cxnId="{9F05F141-5AD5-49F2-922B-49C4AE4DCFE2}">
      <dgm:prSet/>
      <dgm:spPr/>
      <dgm:t>
        <a:bodyPr/>
        <a:lstStyle/>
        <a:p>
          <a:endParaRPr lang="en-US"/>
        </a:p>
      </dgm:t>
    </dgm:pt>
    <dgm:pt modelId="{784AD8C7-52CD-4080-8A7C-6AEFBA09EA7D}" type="sibTrans" cxnId="{9F05F141-5AD5-49F2-922B-49C4AE4DCFE2}">
      <dgm:prSet/>
      <dgm:spPr/>
      <dgm:t>
        <a:bodyPr/>
        <a:lstStyle/>
        <a:p>
          <a:endParaRPr lang="en-US"/>
        </a:p>
      </dgm:t>
    </dgm:pt>
    <dgm:pt modelId="{76126080-EE31-4A6C-A01E-AD6099AC3DF1}">
      <dgm:prSet/>
      <dgm:spPr/>
      <dgm:t>
        <a:bodyPr/>
        <a:lstStyle/>
        <a:p>
          <a:r>
            <a:rPr lang="fr-FR" b="0" i="0"/>
            <a:t>Traitement des patients</a:t>
          </a:r>
          <a:endParaRPr lang="en-US"/>
        </a:p>
      </dgm:t>
    </dgm:pt>
    <dgm:pt modelId="{590AB3C2-C55C-4A5C-B3A2-F660635E2C0C}" type="parTrans" cxnId="{D386BAD2-DD83-4260-9E7D-8521933B40F8}">
      <dgm:prSet/>
      <dgm:spPr/>
      <dgm:t>
        <a:bodyPr/>
        <a:lstStyle/>
        <a:p>
          <a:endParaRPr lang="en-US"/>
        </a:p>
      </dgm:t>
    </dgm:pt>
    <dgm:pt modelId="{488920D0-C938-4ED4-B680-3A05A221DFFE}" type="sibTrans" cxnId="{D386BAD2-DD83-4260-9E7D-8521933B40F8}">
      <dgm:prSet/>
      <dgm:spPr/>
      <dgm:t>
        <a:bodyPr/>
        <a:lstStyle/>
        <a:p>
          <a:endParaRPr lang="en-US"/>
        </a:p>
      </dgm:t>
    </dgm:pt>
    <dgm:pt modelId="{6AEA2A1E-A002-45D9-8D4C-00494E91B1BC}" type="pres">
      <dgm:prSet presAssocID="{28EC3B14-8775-470C-BCFF-265410AE8278}" presName="diagram" presStyleCnt="0">
        <dgm:presLayoutVars>
          <dgm:dir/>
          <dgm:resizeHandles val="exact"/>
        </dgm:presLayoutVars>
      </dgm:prSet>
      <dgm:spPr/>
    </dgm:pt>
    <dgm:pt modelId="{D0EE29DD-D862-4B1F-964D-EB2B102CC2CC}" type="pres">
      <dgm:prSet presAssocID="{3A6FEA45-F313-4D9E-86DD-E017B0B7DBE6}" presName="node" presStyleLbl="node1" presStyleIdx="0" presStyleCnt="4">
        <dgm:presLayoutVars>
          <dgm:bulletEnabled val="1"/>
        </dgm:presLayoutVars>
      </dgm:prSet>
      <dgm:spPr/>
    </dgm:pt>
    <dgm:pt modelId="{6906648C-15B6-4E26-9FB3-1D0D644FB52A}" type="pres">
      <dgm:prSet presAssocID="{2BF82B22-874D-4A56-B9E4-824290402476}" presName="sibTrans" presStyleCnt="0"/>
      <dgm:spPr/>
    </dgm:pt>
    <dgm:pt modelId="{BC59DBC2-4290-451B-9C95-5E1A2F63D8A5}" type="pres">
      <dgm:prSet presAssocID="{6ECF98E6-49B8-441F-A35F-76A2FDADE3D3}" presName="node" presStyleLbl="node1" presStyleIdx="1" presStyleCnt="4">
        <dgm:presLayoutVars>
          <dgm:bulletEnabled val="1"/>
        </dgm:presLayoutVars>
      </dgm:prSet>
      <dgm:spPr/>
    </dgm:pt>
    <dgm:pt modelId="{D332566A-3B0A-4C21-B1F3-32A1E09D69A1}" type="pres">
      <dgm:prSet presAssocID="{0C324FCC-C3DF-4FDD-A498-0C235263CD0A}" presName="sibTrans" presStyleCnt="0"/>
      <dgm:spPr/>
    </dgm:pt>
    <dgm:pt modelId="{B621B851-0C52-4879-86BE-B4206D40C535}" type="pres">
      <dgm:prSet presAssocID="{FC619ED7-7455-4E7C-BC1B-BABFA7286E72}" presName="node" presStyleLbl="node1" presStyleIdx="2" presStyleCnt="4">
        <dgm:presLayoutVars>
          <dgm:bulletEnabled val="1"/>
        </dgm:presLayoutVars>
      </dgm:prSet>
      <dgm:spPr/>
    </dgm:pt>
    <dgm:pt modelId="{D97F4477-14C0-4DB5-B6ED-EF5D2658B921}" type="pres">
      <dgm:prSet presAssocID="{784AD8C7-52CD-4080-8A7C-6AEFBA09EA7D}" presName="sibTrans" presStyleCnt="0"/>
      <dgm:spPr/>
    </dgm:pt>
    <dgm:pt modelId="{E468538E-DA7C-4771-877F-71152A159772}" type="pres">
      <dgm:prSet presAssocID="{76126080-EE31-4A6C-A01E-AD6099AC3DF1}" presName="node" presStyleLbl="node1" presStyleIdx="3" presStyleCnt="4">
        <dgm:presLayoutVars>
          <dgm:bulletEnabled val="1"/>
        </dgm:presLayoutVars>
      </dgm:prSet>
      <dgm:spPr/>
    </dgm:pt>
  </dgm:ptLst>
  <dgm:cxnLst>
    <dgm:cxn modelId="{E5D82729-EA9C-4020-BBB6-0845DE1C62C9}" type="presOf" srcId="{6ECF98E6-49B8-441F-A35F-76A2FDADE3D3}" destId="{BC59DBC2-4290-451B-9C95-5E1A2F63D8A5}" srcOrd="0" destOrd="0" presId="urn:microsoft.com/office/officeart/2005/8/layout/default"/>
    <dgm:cxn modelId="{7657902A-4083-4F80-AFF9-E22B91462E38}" type="presOf" srcId="{FC619ED7-7455-4E7C-BC1B-BABFA7286E72}" destId="{B621B851-0C52-4879-86BE-B4206D40C535}" srcOrd="0" destOrd="0" presId="urn:microsoft.com/office/officeart/2005/8/layout/default"/>
    <dgm:cxn modelId="{9F05F141-5AD5-49F2-922B-49C4AE4DCFE2}" srcId="{28EC3B14-8775-470C-BCFF-265410AE8278}" destId="{FC619ED7-7455-4E7C-BC1B-BABFA7286E72}" srcOrd="2" destOrd="0" parTransId="{ECC873DC-97EF-4776-B3B5-33715AB59648}" sibTransId="{784AD8C7-52CD-4080-8A7C-6AEFBA09EA7D}"/>
    <dgm:cxn modelId="{9957777A-A898-4382-BFA8-DC61ADEFE4F9}" type="presOf" srcId="{28EC3B14-8775-470C-BCFF-265410AE8278}" destId="{6AEA2A1E-A002-45D9-8D4C-00494E91B1BC}" srcOrd="0" destOrd="0" presId="urn:microsoft.com/office/officeart/2005/8/layout/default"/>
    <dgm:cxn modelId="{710EA09B-C03C-423B-B301-04EDA2AF8B4C}" type="presOf" srcId="{76126080-EE31-4A6C-A01E-AD6099AC3DF1}" destId="{E468538E-DA7C-4771-877F-71152A159772}" srcOrd="0" destOrd="0" presId="urn:microsoft.com/office/officeart/2005/8/layout/default"/>
    <dgm:cxn modelId="{2519BEA5-9E74-40DC-9685-87C16455C120}" srcId="{28EC3B14-8775-470C-BCFF-265410AE8278}" destId="{3A6FEA45-F313-4D9E-86DD-E017B0B7DBE6}" srcOrd="0" destOrd="0" parTransId="{5227B924-E129-49FE-A792-BEB780099291}" sibTransId="{2BF82B22-874D-4A56-B9E4-824290402476}"/>
    <dgm:cxn modelId="{430F8FA8-CF8F-4535-9E68-D534C27BD790}" type="presOf" srcId="{3A6FEA45-F313-4D9E-86DD-E017B0B7DBE6}" destId="{D0EE29DD-D862-4B1F-964D-EB2B102CC2CC}" srcOrd="0" destOrd="0" presId="urn:microsoft.com/office/officeart/2005/8/layout/default"/>
    <dgm:cxn modelId="{D386BAD2-DD83-4260-9E7D-8521933B40F8}" srcId="{28EC3B14-8775-470C-BCFF-265410AE8278}" destId="{76126080-EE31-4A6C-A01E-AD6099AC3DF1}" srcOrd="3" destOrd="0" parTransId="{590AB3C2-C55C-4A5C-B3A2-F660635E2C0C}" sibTransId="{488920D0-C938-4ED4-B680-3A05A221DFFE}"/>
    <dgm:cxn modelId="{E3B4D4E9-2A80-419C-AB09-05E820C8D5B1}" srcId="{28EC3B14-8775-470C-BCFF-265410AE8278}" destId="{6ECF98E6-49B8-441F-A35F-76A2FDADE3D3}" srcOrd="1" destOrd="0" parTransId="{8CB4B224-CCC0-475D-A577-607612520BFC}" sibTransId="{0C324FCC-C3DF-4FDD-A498-0C235263CD0A}"/>
    <dgm:cxn modelId="{64B7D440-18AB-4718-9896-E2FCBB5E625D}" type="presParOf" srcId="{6AEA2A1E-A002-45D9-8D4C-00494E91B1BC}" destId="{D0EE29DD-D862-4B1F-964D-EB2B102CC2CC}" srcOrd="0" destOrd="0" presId="urn:microsoft.com/office/officeart/2005/8/layout/default"/>
    <dgm:cxn modelId="{D6A837FB-4954-4A99-BA1A-990823D38119}" type="presParOf" srcId="{6AEA2A1E-A002-45D9-8D4C-00494E91B1BC}" destId="{6906648C-15B6-4E26-9FB3-1D0D644FB52A}" srcOrd="1" destOrd="0" presId="urn:microsoft.com/office/officeart/2005/8/layout/default"/>
    <dgm:cxn modelId="{F6B9BED0-3BEB-42A4-8300-75397B5969CD}" type="presParOf" srcId="{6AEA2A1E-A002-45D9-8D4C-00494E91B1BC}" destId="{BC59DBC2-4290-451B-9C95-5E1A2F63D8A5}" srcOrd="2" destOrd="0" presId="urn:microsoft.com/office/officeart/2005/8/layout/default"/>
    <dgm:cxn modelId="{A3DCFD4F-EBB5-409D-B86F-0427341AD997}" type="presParOf" srcId="{6AEA2A1E-A002-45D9-8D4C-00494E91B1BC}" destId="{D332566A-3B0A-4C21-B1F3-32A1E09D69A1}" srcOrd="3" destOrd="0" presId="urn:microsoft.com/office/officeart/2005/8/layout/default"/>
    <dgm:cxn modelId="{58F92B54-D312-4F83-876E-A896E2D9A1FC}" type="presParOf" srcId="{6AEA2A1E-A002-45D9-8D4C-00494E91B1BC}" destId="{B621B851-0C52-4879-86BE-B4206D40C535}" srcOrd="4" destOrd="0" presId="urn:microsoft.com/office/officeart/2005/8/layout/default"/>
    <dgm:cxn modelId="{ABADA630-050A-45E2-8842-54BBAA3A8513}" type="presParOf" srcId="{6AEA2A1E-A002-45D9-8D4C-00494E91B1BC}" destId="{D97F4477-14C0-4DB5-B6ED-EF5D2658B921}" srcOrd="5" destOrd="0" presId="urn:microsoft.com/office/officeart/2005/8/layout/default"/>
    <dgm:cxn modelId="{66D14B1C-E293-4747-B0DC-46E211629014}" type="presParOf" srcId="{6AEA2A1E-A002-45D9-8D4C-00494E91B1BC}" destId="{E468538E-DA7C-4771-877F-71152A159772}"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EC3B14-8775-470C-BCFF-265410AE8278}"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3A6FEA45-F313-4D9E-86DD-E017B0B7DBE6}">
      <dgm:prSet/>
      <dgm:spPr/>
      <dgm:t>
        <a:bodyPr/>
        <a:lstStyle/>
        <a:p>
          <a:r>
            <a:rPr lang="fr-FR" b="0" i="0" u="none" dirty="0"/>
            <a:t>Adaptés dans le cadre des interactions professionnels médicaux - professionnels paramédicaux</a:t>
          </a:r>
          <a:endParaRPr lang="fr-FR" b="0" i="0" u="none" dirty="0">
            <a:latin typeface="Calisto MT" panose="02040603050505030304"/>
          </a:endParaRPr>
        </a:p>
        <a:p>
          <a:pPr rtl="0"/>
          <a:r>
            <a:rPr lang="fr-FR" b="0" i="0" u="none" dirty="0">
              <a:latin typeface="Calisto MT" panose="02040603050505030304"/>
            </a:rPr>
            <a:t>Exemple : l'application</a:t>
          </a:r>
          <a:r>
            <a:rPr lang="fr-FR" b="0" i="0" u="none" dirty="0"/>
            <a:t> « </a:t>
          </a:r>
          <a:r>
            <a:rPr lang="fr-FR" b="1" i="0" u="none" dirty="0" err="1"/>
            <a:t>Paaco</a:t>
          </a:r>
          <a:r>
            <a:rPr lang="fr-FR" b="1" i="0" u="none" dirty="0"/>
            <a:t> Globule </a:t>
          </a:r>
          <a:r>
            <a:rPr lang="fr-FR" b="0" i="0" u="none" dirty="0"/>
            <a:t>»</a:t>
          </a:r>
          <a:r>
            <a:rPr lang="fr-FR" b="0" i="0" u="none" dirty="0">
              <a:latin typeface="Calisto MT" panose="02040603050505030304"/>
            </a:rPr>
            <a:t> qui </a:t>
          </a:r>
          <a:r>
            <a:rPr lang="fr-FR" b="0" i="0" u="none" dirty="0"/>
            <a:t>permet notamment aux médecins de discuter d’un patient  avec des acteurs paramédicaux par le biais d’un chat (rdv, plan personnalisé de santé,...)</a:t>
          </a:r>
          <a:endParaRPr lang="en-US" dirty="0"/>
        </a:p>
      </dgm:t>
    </dgm:pt>
    <dgm:pt modelId="{5227B924-E129-49FE-A792-BEB780099291}" type="parTrans" cxnId="{2519BEA5-9E74-40DC-9685-87C16455C120}">
      <dgm:prSet/>
      <dgm:spPr/>
      <dgm:t>
        <a:bodyPr/>
        <a:lstStyle/>
        <a:p>
          <a:endParaRPr lang="en-US"/>
        </a:p>
      </dgm:t>
    </dgm:pt>
    <dgm:pt modelId="{2BF82B22-874D-4A56-B9E4-824290402476}" type="sibTrans" cxnId="{2519BEA5-9E74-40DC-9685-87C16455C120}">
      <dgm:prSet/>
      <dgm:spPr/>
      <dgm:t>
        <a:bodyPr/>
        <a:lstStyle/>
        <a:p>
          <a:endParaRPr lang="en-US"/>
        </a:p>
      </dgm:t>
    </dgm:pt>
    <dgm:pt modelId="{E3FC82CE-78BA-4E2A-A9D1-A47E748EEA9D}" type="pres">
      <dgm:prSet presAssocID="{28EC3B14-8775-470C-BCFF-265410AE8278}" presName="hierChild1" presStyleCnt="0">
        <dgm:presLayoutVars>
          <dgm:chPref val="1"/>
          <dgm:dir/>
          <dgm:animOne val="branch"/>
          <dgm:animLvl val="lvl"/>
          <dgm:resizeHandles/>
        </dgm:presLayoutVars>
      </dgm:prSet>
      <dgm:spPr/>
    </dgm:pt>
    <dgm:pt modelId="{5BDCDBF2-D349-4E4B-92A8-2D24891AE34A}" type="pres">
      <dgm:prSet presAssocID="{3A6FEA45-F313-4D9E-86DD-E017B0B7DBE6}" presName="hierRoot1" presStyleCnt="0"/>
      <dgm:spPr/>
    </dgm:pt>
    <dgm:pt modelId="{B6121872-F6AB-426F-889F-4F9717A1CB38}" type="pres">
      <dgm:prSet presAssocID="{3A6FEA45-F313-4D9E-86DD-E017B0B7DBE6}" presName="composite" presStyleCnt="0"/>
      <dgm:spPr/>
    </dgm:pt>
    <dgm:pt modelId="{94DA2D1B-6871-4131-894B-92B7C2985F09}" type="pres">
      <dgm:prSet presAssocID="{3A6FEA45-F313-4D9E-86DD-E017B0B7DBE6}" presName="background" presStyleLbl="node0" presStyleIdx="0" presStyleCnt="1"/>
      <dgm:spPr/>
    </dgm:pt>
    <dgm:pt modelId="{26567F7A-9E6E-45DD-A253-5497C28CF1C6}" type="pres">
      <dgm:prSet presAssocID="{3A6FEA45-F313-4D9E-86DD-E017B0B7DBE6}" presName="text" presStyleLbl="fgAcc0" presStyleIdx="0" presStyleCnt="1">
        <dgm:presLayoutVars>
          <dgm:chPref val="3"/>
        </dgm:presLayoutVars>
      </dgm:prSet>
      <dgm:spPr/>
    </dgm:pt>
    <dgm:pt modelId="{0D1B0AE4-79EF-4765-A25A-BEF95FE5D7EA}" type="pres">
      <dgm:prSet presAssocID="{3A6FEA45-F313-4D9E-86DD-E017B0B7DBE6}" presName="hierChild2" presStyleCnt="0"/>
      <dgm:spPr/>
    </dgm:pt>
  </dgm:ptLst>
  <dgm:cxnLst>
    <dgm:cxn modelId="{F1F3DE0F-C03F-44CF-B57D-D1B3958C4D39}" type="presOf" srcId="{28EC3B14-8775-470C-BCFF-265410AE8278}" destId="{E3FC82CE-78BA-4E2A-A9D1-A47E748EEA9D}" srcOrd="0" destOrd="0" presId="urn:microsoft.com/office/officeart/2005/8/layout/hierarchy1"/>
    <dgm:cxn modelId="{2519BEA5-9E74-40DC-9685-87C16455C120}" srcId="{28EC3B14-8775-470C-BCFF-265410AE8278}" destId="{3A6FEA45-F313-4D9E-86DD-E017B0B7DBE6}" srcOrd="0" destOrd="0" parTransId="{5227B924-E129-49FE-A792-BEB780099291}" sibTransId="{2BF82B22-874D-4A56-B9E4-824290402476}"/>
    <dgm:cxn modelId="{4B4401FB-732F-4B3A-B94D-699A1655E310}" type="presOf" srcId="{3A6FEA45-F313-4D9E-86DD-E017B0B7DBE6}" destId="{26567F7A-9E6E-45DD-A253-5497C28CF1C6}" srcOrd="0" destOrd="0" presId="urn:microsoft.com/office/officeart/2005/8/layout/hierarchy1"/>
    <dgm:cxn modelId="{F5B88D4B-7175-4D36-8B23-1F45EFAEC915}" type="presParOf" srcId="{E3FC82CE-78BA-4E2A-A9D1-A47E748EEA9D}" destId="{5BDCDBF2-D349-4E4B-92A8-2D24891AE34A}" srcOrd="0" destOrd="0" presId="urn:microsoft.com/office/officeart/2005/8/layout/hierarchy1"/>
    <dgm:cxn modelId="{1958FF1F-B82A-4B4B-98E4-FF402A0D1E84}" type="presParOf" srcId="{5BDCDBF2-D349-4E4B-92A8-2D24891AE34A}" destId="{B6121872-F6AB-426F-889F-4F9717A1CB38}" srcOrd="0" destOrd="0" presId="urn:microsoft.com/office/officeart/2005/8/layout/hierarchy1"/>
    <dgm:cxn modelId="{94BD17D0-9D6F-465A-B10D-CCFB9530588A}" type="presParOf" srcId="{B6121872-F6AB-426F-889F-4F9717A1CB38}" destId="{94DA2D1B-6871-4131-894B-92B7C2985F09}" srcOrd="0" destOrd="0" presId="urn:microsoft.com/office/officeart/2005/8/layout/hierarchy1"/>
    <dgm:cxn modelId="{81B13D55-64BD-44BD-BE80-6D1715E960E8}" type="presParOf" srcId="{B6121872-F6AB-426F-889F-4F9717A1CB38}" destId="{26567F7A-9E6E-45DD-A253-5497C28CF1C6}" srcOrd="1" destOrd="0" presId="urn:microsoft.com/office/officeart/2005/8/layout/hierarchy1"/>
    <dgm:cxn modelId="{400A4F6F-0193-4C33-A3E2-449DA764A3FA}" type="presParOf" srcId="{5BDCDBF2-D349-4E4B-92A8-2D24891AE34A}" destId="{0D1B0AE4-79EF-4765-A25A-BEF95FE5D7E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EC3B14-8775-470C-BCFF-265410AE8278}"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3A6FEA45-F313-4D9E-86DD-E017B0B7DBE6}">
      <dgm:prSet/>
      <dgm:spPr/>
      <dgm:t>
        <a:bodyPr/>
        <a:lstStyle/>
        <a:p>
          <a:pPr algn="l"/>
          <a:r>
            <a:rPr lang="fr-FR" b="0" i="0" u="none" dirty="0"/>
            <a:t>Non adaptés pour des interactions entre les professionnels médicaux </a:t>
          </a:r>
        </a:p>
        <a:p>
          <a:pPr algn="l" rtl="0"/>
          <a:r>
            <a:rPr lang="fr-FR" b="0" i="0" u="none" dirty="0">
              <a:latin typeface="Calisto MT" panose="02040603050505030304"/>
            </a:rPr>
            <a:t>Actuellement : lien par téléphone</a:t>
          </a:r>
          <a:r>
            <a:rPr lang="fr-FR" b="0" i="0" u="none" dirty="0"/>
            <a:t> (</a:t>
          </a:r>
          <a:r>
            <a:rPr lang="fr-FR" b="0" i="0" u="none" dirty="0">
              <a:latin typeface="Calisto MT" panose="02040603050505030304"/>
            </a:rPr>
            <a:t>loterie</a:t>
          </a:r>
          <a:r>
            <a:rPr lang="fr-FR" b="0" i="0" u="none" dirty="0"/>
            <a:t>) ou mail </a:t>
          </a:r>
          <a:r>
            <a:rPr lang="fr-FR" b="0" i="0" u="none" dirty="0">
              <a:latin typeface="Calisto MT" panose="02040603050505030304"/>
            </a:rPr>
            <a:t>sécurisée</a:t>
          </a:r>
          <a:r>
            <a:rPr lang="fr-FR" b="0" i="0" u="none" dirty="0"/>
            <a:t> </a:t>
          </a:r>
          <a:r>
            <a:rPr lang="fr-FR" b="0" i="0" u="none" dirty="0">
              <a:latin typeface="Calisto MT" panose="02040603050505030304"/>
            </a:rPr>
            <a:t>(délais</a:t>
          </a:r>
          <a:r>
            <a:rPr lang="fr-FR" b="0" i="0" u="none" dirty="0"/>
            <a:t>)</a:t>
          </a:r>
        </a:p>
        <a:p>
          <a:pPr rtl="0"/>
          <a:r>
            <a:rPr lang="fr-FR" b="0" i="0" u="none" dirty="0">
              <a:latin typeface="Calisto MT" panose="02040603050505030304"/>
            </a:rPr>
            <a:t>Problème d'une application comme </a:t>
          </a:r>
          <a:r>
            <a:rPr lang="fr-FR" b="0" i="0" u="none" dirty="0" err="1">
              <a:latin typeface="Calisto MT" panose="02040603050505030304"/>
            </a:rPr>
            <a:t>Paaco</a:t>
          </a:r>
          <a:r>
            <a:rPr lang="fr-FR" b="0" i="0" u="none" dirty="0">
              <a:latin typeface="Calisto MT" panose="02040603050505030304"/>
            </a:rPr>
            <a:t> Globule : pas assez sécurisé</a:t>
          </a:r>
          <a:endParaRPr lang="fr-FR" dirty="0"/>
        </a:p>
      </dgm:t>
    </dgm:pt>
    <dgm:pt modelId="{5227B924-E129-49FE-A792-BEB780099291}" type="parTrans" cxnId="{2519BEA5-9E74-40DC-9685-87C16455C120}">
      <dgm:prSet/>
      <dgm:spPr/>
      <dgm:t>
        <a:bodyPr/>
        <a:lstStyle/>
        <a:p>
          <a:endParaRPr lang="en-US"/>
        </a:p>
      </dgm:t>
    </dgm:pt>
    <dgm:pt modelId="{2BF82B22-874D-4A56-B9E4-824290402476}" type="sibTrans" cxnId="{2519BEA5-9E74-40DC-9685-87C16455C120}">
      <dgm:prSet/>
      <dgm:spPr/>
      <dgm:t>
        <a:bodyPr/>
        <a:lstStyle/>
        <a:p>
          <a:endParaRPr lang="en-US"/>
        </a:p>
      </dgm:t>
    </dgm:pt>
    <dgm:pt modelId="{E3FC82CE-78BA-4E2A-A9D1-A47E748EEA9D}" type="pres">
      <dgm:prSet presAssocID="{28EC3B14-8775-470C-BCFF-265410AE8278}" presName="hierChild1" presStyleCnt="0">
        <dgm:presLayoutVars>
          <dgm:chPref val="1"/>
          <dgm:dir/>
          <dgm:animOne val="branch"/>
          <dgm:animLvl val="lvl"/>
          <dgm:resizeHandles/>
        </dgm:presLayoutVars>
      </dgm:prSet>
      <dgm:spPr/>
    </dgm:pt>
    <dgm:pt modelId="{5BDCDBF2-D349-4E4B-92A8-2D24891AE34A}" type="pres">
      <dgm:prSet presAssocID="{3A6FEA45-F313-4D9E-86DD-E017B0B7DBE6}" presName="hierRoot1" presStyleCnt="0"/>
      <dgm:spPr/>
    </dgm:pt>
    <dgm:pt modelId="{B6121872-F6AB-426F-889F-4F9717A1CB38}" type="pres">
      <dgm:prSet presAssocID="{3A6FEA45-F313-4D9E-86DD-E017B0B7DBE6}" presName="composite" presStyleCnt="0"/>
      <dgm:spPr/>
    </dgm:pt>
    <dgm:pt modelId="{94DA2D1B-6871-4131-894B-92B7C2985F09}" type="pres">
      <dgm:prSet presAssocID="{3A6FEA45-F313-4D9E-86DD-E017B0B7DBE6}" presName="background" presStyleLbl="node0" presStyleIdx="0" presStyleCnt="1"/>
      <dgm:spPr/>
    </dgm:pt>
    <dgm:pt modelId="{26567F7A-9E6E-45DD-A253-5497C28CF1C6}" type="pres">
      <dgm:prSet presAssocID="{3A6FEA45-F313-4D9E-86DD-E017B0B7DBE6}" presName="text" presStyleLbl="fgAcc0" presStyleIdx="0" presStyleCnt="1">
        <dgm:presLayoutVars>
          <dgm:chPref val="3"/>
        </dgm:presLayoutVars>
      </dgm:prSet>
      <dgm:spPr/>
    </dgm:pt>
    <dgm:pt modelId="{0D1B0AE4-79EF-4765-A25A-BEF95FE5D7EA}" type="pres">
      <dgm:prSet presAssocID="{3A6FEA45-F313-4D9E-86DD-E017B0B7DBE6}" presName="hierChild2" presStyleCnt="0"/>
      <dgm:spPr/>
    </dgm:pt>
  </dgm:ptLst>
  <dgm:cxnLst>
    <dgm:cxn modelId="{F1F3DE0F-C03F-44CF-B57D-D1B3958C4D39}" type="presOf" srcId="{28EC3B14-8775-470C-BCFF-265410AE8278}" destId="{E3FC82CE-78BA-4E2A-A9D1-A47E748EEA9D}" srcOrd="0" destOrd="0" presId="urn:microsoft.com/office/officeart/2005/8/layout/hierarchy1"/>
    <dgm:cxn modelId="{2519BEA5-9E74-40DC-9685-87C16455C120}" srcId="{28EC3B14-8775-470C-BCFF-265410AE8278}" destId="{3A6FEA45-F313-4D9E-86DD-E017B0B7DBE6}" srcOrd="0" destOrd="0" parTransId="{5227B924-E129-49FE-A792-BEB780099291}" sibTransId="{2BF82B22-874D-4A56-B9E4-824290402476}"/>
    <dgm:cxn modelId="{4B4401FB-732F-4B3A-B94D-699A1655E310}" type="presOf" srcId="{3A6FEA45-F313-4D9E-86DD-E017B0B7DBE6}" destId="{26567F7A-9E6E-45DD-A253-5497C28CF1C6}" srcOrd="0" destOrd="0" presId="urn:microsoft.com/office/officeart/2005/8/layout/hierarchy1"/>
    <dgm:cxn modelId="{F5B88D4B-7175-4D36-8B23-1F45EFAEC915}" type="presParOf" srcId="{E3FC82CE-78BA-4E2A-A9D1-A47E748EEA9D}" destId="{5BDCDBF2-D349-4E4B-92A8-2D24891AE34A}" srcOrd="0" destOrd="0" presId="urn:microsoft.com/office/officeart/2005/8/layout/hierarchy1"/>
    <dgm:cxn modelId="{1958FF1F-B82A-4B4B-98E4-FF402A0D1E84}" type="presParOf" srcId="{5BDCDBF2-D349-4E4B-92A8-2D24891AE34A}" destId="{B6121872-F6AB-426F-889F-4F9717A1CB38}" srcOrd="0" destOrd="0" presId="urn:microsoft.com/office/officeart/2005/8/layout/hierarchy1"/>
    <dgm:cxn modelId="{94BD17D0-9D6F-465A-B10D-CCFB9530588A}" type="presParOf" srcId="{B6121872-F6AB-426F-889F-4F9717A1CB38}" destId="{94DA2D1B-6871-4131-894B-92B7C2985F09}" srcOrd="0" destOrd="0" presId="urn:microsoft.com/office/officeart/2005/8/layout/hierarchy1"/>
    <dgm:cxn modelId="{81B13D55-64BD-44BD-BE80-6D1715E960E8}" type="presParOf" srcId="{B6121872-F6AB-426F-889F-4F9717A1CB38}" destId="{26567F7A-9E6E-45DD-A253-5497C28CF1C6}" srcOrd="1" destOrd="0" presId="urn:microsoft.com/office/officeart/2005/8/layout/hierarchy1"/>
    <dgm:cxn modelId="{400A4F6F-0193-4C33-A3E2-449DA764A3FA}" type="presParOf" srcId="{5BDCDBF2-D349-4E4B-92A8-2D24891AE34A}" destId="{0D1B0AE4-79EF-4765-A25A-BEF95FE5D7E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EC3B14-8775-470C-BCFF-265410AE8278}"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3A6FEA45-F313-4D9E-86DD-E017B0B7DBE6}">
      <dgm:prSet/>
      <dgm:spPr/>
      <dgm:t>
        <a:bodyPr/>
        <a:lstStyle/>
        <a:p>
          <a:r>
            <a:rPr lang="fr-FR" b="0" i="0" u="none" dirty="0"/>
            <a:t>Passage par l’intermédiaire du secrétariat médical du médecin</a:t>
          </a:r>
          <a:endParaRPr lang="en-US" dirty="0"/>
        </a:p>
      </dgm:t>
    </dgm:pt>
    <dgm:pt modelId="{5227B924-E129-49FE-A792-BEB780099291}" type="parTrans" cxnId="{2519BEA5-9E74-40DC-9685-87C16455C120}">
      <dgm:prSet/>
      <dgm:spPr/>
      <dgm:t>
        <a:bodyPr/>
        <a:lstStyle/>
        <a:p>
          <a:endParaRPr lang="en-US"/>
        </a:p>
      </dgm:t>
    </dgm:pt>
    <dgm:pt modelId="{2BF82B22-874D-4A56-B9E4-824290402476}" type="sibTrans" cxnId="{2519BEA5-9E74-40DC-9685-87C16455C120}">
      <dgm:prSet/>
      <dgm:spPr/>
      <dgm:t>
        <a:bodyPr/>
        <a:lstStyle/>
        <a:p>
          <a:endParaRPr lang="en-US"/>
        </a:p>
      </dgm:t>
    </dgm:pt>
    <dgm:pt modelId="{68AEADC5-249F-4122-8B91-CA931CB26887}">
      <dgm:prSet/>
      <dgm:spPr/>
      <dgm:t>
        <a:bodyPr/>
        <a:lstStyle/>
        <a:p>
          <a:r>
            <a:rPr lang="en-US" dirty="0"/>
            <a:t>App type “</a:t>
          </a:r>
          <a:r>
            <a:rPr lang="en-US" dirty="0" err="1"/>
            <a:t>Doctolib</a:t>
          </a:r>
          <a:r>
            <a:rPr lang="en-US" dirty="0"/>
            <a:t>” </a:t>
          </a:r>
          <a:r>
            <a:rPr lang="fr-FR" b="0" i="0" u="none" dirty="0"/>
            <a:t>permettant au patient d’avoir accès à une multitude de médecins (</a:t>
          </a:r>
          <a:r>
            <a:rPr lang="fr-FR" b="0" i="0" u="none" dirty="0">
              <a:latin typeface="Calisto MT" panose="02040603050505030304"/>
            </a:rPr>
            <a:t>traitement</a:t>
          </a:r>
          <a:r>
            <a:rPr lang="fr-FR" b="0" i="0" u="none" dirty="0"/>
            <a:t> dépersonnalisé)</a:t>
          </a:r>
          <a:endParaRPr lang="en-US" dirty="0"/>
        </a:p>
      </dgm:t>
    </dgm:pt>
    <dgm:pt modelId="{BA87AE2F-6B55-49FF-94F5-6A6DF5FF050C}" type="parTrans" cxnId="{122F59A8-E6DC-4EE4-AF14-9ECFA09BC2B3}">
      <dgm:prSet/>
      <dgm:spPr/>
    </dgm:pt>
    <dgm:pt modelId="{E9A0126D-8AF2-4C07-A69F-780E74C4906C}" type="sibTrans" cxnId="{122F59A8-E6DC-4EE4-AF14-9ECFA09BC2B3}">
      <dgm:prSet/>
      <dgm:spPr/>
    </dgm:pt>
    <dgm:pt modelId="{E3FC82CE-78BA-4E2A-A9D1-A47E748EEA9D}" type="pres">
      <dgm:prSet presAssocID="{28EC3B14-8775-470C-BCFF-265410AE8278}" presName="hierChild1" presStyleCnt="0">
        <dgm:presLayoutVars>
          <dgm:chPref val="1"/>
          <dgm:dir/>
          <dgm:animOne val="branch"/>
          <dgm:animLvl val="lvl"/>
          <dgm:resizeHandles/>
        </dgm:presLayoutVars>
      </dgm:prSet>
      <dgm:spPr/>
    </dgm:pt>
    <dgm:pt modelId="{5BDCDBF2-D349-4E4B-92A8-2D24891AE34A}" type="pres">
      <dgm:prSet presAssocID="{3A6FEA45-F313-4D9E-86DD-E017B0B7DBE6}" presName="hierRoot1" presStyleCnt="0"/>
      <dgm:spPr/>
    </dgm:pt>
    <dgm:pt modelId="{B6121872-F6AB-426F-889F-4F9717A1CB38}" type="pres">
      <dgm:prSet presAssocID="{3A6FEA45-F313-4D9E-86DD-E017B0B7DBE6}" presName="composite" presStyleCnt="0"/>
      <dgm:spPr/>
    </dgm:pt>
    <dgm:pt modelId="{94DA2D1B-6871-4131-894B-92B7C2985F09}" type="pres">
      <dgm:prSet presAssocID="{3A6FEA45-F313-4D9E-86DD-E017B0B7DBE6}" presName="background" presStyleLbl="node0" presStyleIdx="0" presStyleCnt="2"/>
      <dgm:spPr/>
    </dgm:pt>
    <dgm:pt modelId="{26567F7A-9E6E-45DD-A253-5497C28CF1C6}" type="pres">
      <dgm:prSet presAssocID="{3A6FEA45-F313-4D9E-86DD-E017B0B7DBE6}" presName="text" presStyleLbl="fgAcc0" presStyleIdx="0" presStyleCnt="2">
        <dgm:presLayoutVars>
          <dgm:chPref val="3"/>
        </dgm:presLayoutVars>
      </dgm:prSet>
      <dgm:spPr/>
    </dgm:pt>
    <dgm:pt modelId="{0D1B0AE4-79EF-4765-A25A-BEF95FE5D7EA}" type="pres">
      <dgm:prSet presAssocID="{3A6FEA45-F313-4D9E-86DD-E017B0B7DBE6}" presName="hierChild2" presStyleCnt="0"/>
      <dgm:spPr/>
    </dgm:pt>
    <dgm:pt modelId="{C11346FD-910D-43F6-9CE0-6E23455B0260}" type="pres">
      <dgm:prSet presAssocID="{68AEADC5-249F-4122-8B91-CA931CB26887}" presName="hierRoot1" presStyleCnt="0"/>
      <dgm:spPr/>
    </dgm:pt>
    <dgm:pt modelId="{0CBF20FE-5E41-4188-83DD-72078931DE96}" type="pres">
      <dgm:prSet presAssocID="{68AEADC5-249F-4122-8B91-CA931CB26887}" presName="composite" presStyleCnt="0"/>
      <dgm:spPr/>
    </dgm:pt>
    <dgm:pt modelId="{4CCCD877-CBC1-4914-91D3-DBFBA345473E}" type="pres">
      <dgm:prSet presAssocID="{68AEADC5-249F-4122-8B91-CA931CB26887}" presName="background" presStyleLbl="node0" presStyleIdx="1" presStyleCnt="2"/>
      <dgm:spPr/>
    </dgm:pt>
    <dgm:pt modelId="{7E963C4B-5DFE-4202-8562-3B01F0024B32}" type="pres">
      <dgm:prSet presAssocID="{68AEADC5-249F-4122-8B91-CA931CB26887}" presName="text" presStyleLbl="fgAcc0" presStyleIdx="1" presStyleCnt="2">
        <dgm:presLayoutVars>
          <dgm:chPref val="3"/>
        </dgm:presLayoutVars>
      </dgm:prSet>
      <dgm:spPr/>
    </dgm:pt>
    <dgm:pt modelId="{B122DB2A-24BE-43E0-A691-7D2398496690}" type="pres">
      <dgm:prSet presAssocID="{68AEADC5-249F-4122-8B91-CA931CB26887}" presName="hierChild2" presStyleCnt="0"/>
      <dgm:spPr/>
    </dgm:pt>
  </dgm:ptLst>
  <dgm:cxnLst>
    <dgm:cxn modelId="{F1F3DE0F-C03F-44CF-B57D-D1B3958C4D39}" type="presOf" srcId="{28EC3B14-8775-470C-BCFF-265410AE8278}" destId="{E3FC82CE-78BA-4E2A-A9D1-A47E748EEA9D}" srcOrd="0" destOrd="0" presId="urn:microsoft.com/office/officeart/2005/8/layout/hierarchy1"/>
    <dgm:cxn modelId="{54FEA3A3-15E7-4364-B1C6-3134B39F2E28}" type="presOf" srcId="{68AEADC5-249F-4122-8B91-CA931CB26887}" destId="{7E963C4B-5DFE-4202-8562-3B01F0024B32}" srcOrd="0" destOrd="0" presId="urn:microsoft.com/office/officeart/2005/8/layout/hierarchy1"/>
    <dgm:cxn modelId="{2519BEA5-9E74-40DC-9685-87C16455C120}" srcId="{28EC3B14-8775-470C-BCFF-265410AE8278}" destId="{3A6FEA45-F313-4D9E-86DD-E017B0B7DBE6}" srcOrd="0" destOrd="0" parTransId="{5227B924-E129-49FE-A792-BEB780099291}" sibTransId="{2BF82B22-874D-4A56-B9E4-824290402476}"/>
    <dgm:cxn modelId="{122F59A8-E6DC-4EE4-AF14-9ECFA09BC2B3}" srcId="{28EC3B14-8775-470C-BCFF-265410AE8278}" destId="{68AEADC5-249F-4122-8B91-CA931CB26887}" srcOrd="1" destOrd="0" parTransId="{BA87AE2F-6B55-49FF-94F5-6A6DF5FF050C}" sibTransId="{E9A0126D-8AF2-4C07-A69F-780E74C4906C}"/>
    <dgm:cxn modelId="{4B4401FB-732F-4B3A-B94D-699A1655E310}" type="presOf" srcId="{3A6FEA45-F313-4D9E-86DD-E017B0B7DBE6}" destId="{26567F7A-9E6E-45DD-A253-5497C28CF1C6}" srcOrd="0" destOrd="0" presId="urn:microsoft.com/office/officeart/2005/8/layout/hierarchy1"/>
    <dgm:cxn modelId="{F5B88D4B-7175-4D36-8B23-1F45EFAEC915}" type="presParOf" srcId="{E3FC82CE-78BA-4E2A-A9D1-A47E748EEA9D}" destId="{5BDCDBF2-D349-4E4B-92A8-2D24891AE34A}" srcOrd="0" destOrd="0" presId="urn:microsoft.com/office/officeart/2005/8/layout/hierarchy1"/>
    <dgm:cxn modelId="{1958FF1F-B82A-4B4B-98E4-FF402A0D1E84}" type="presParOf" srcId="{5BDCDBF2-D349-4E4B-92A8-2D24891AE34A}" destId="{B6121872-F6AB-426F-889F-4F9717A1CB38}" srcOrd="0" destOrd="0" presId="urn:microsoft.com/office/officeart/2005/8/layout/hierarchy1"/>
    <dgm:cxn modelId="{94BD17D0-9D6F-465A-B10D-CCFB9530588A}" type="presParOf" srcId="{B6121872-F6AB-426F-889F-4F9717A1CB38}" destId="{94DA2D1B-6871-4131-894B-92B7C2985F09}" srcOrd="0" destOrd="0" presId="urn:microsoft.com/office/officeart/2005/8/layout/hierarchy1"/>
    <dgm:cxn modelId="{81B13D55-64BD-44BD-BE80-6D1715E960E8}" type="presParOf" srcId="{B6121872-F6AB-426F-889F-4F9717A1CB38}" destId="{26567F7A-9E6E-45DD-A253-5497C28CF1C6}" srcOrd="1" destOrd="0" presId="urn:microsoft.com/office/officeart/2005/8/layout/hierarchy1"/>
    <dgm:cxn modelId="{400A4F6F-0193-4C33-A3E2-449DA764A3FA}" type="presParOf" srcId="{5BDCDBF2-D349-4E4B-92A8-2D24891AE34A}" destId="{0D1B0AE4-79EF-4765-A25A-BEF95FE5D7EA}" srcOrd="1" destOrd="0" presId="urn:microsoft.com/office/officeart/2005/8/layout/hierarchy1"/>
    <dgm:cxn modelId="{E759B786-9EAF-45D8-B1BD-EAE42368409C}" type="presParOf" srcId="{E3FC82CE-78BA-4E2A-A9D1-A47E748EEA9D}" destId="{C11346FD-910D-43F6-9CE0-6E23455B0260}" srcOrd="1" destOrd="0" presId="urn:microsoft.com/office/officeart/2005/8/layout/hierarchy1"/>
    <dgm:cxn modelId="{ECE1191B-E6D7-4C6C-9CF1-FA6DD263BBA3}" type="presParOf" srcId="{C11346FD-910D-43F6-9CE0-6E23455B0260}" destId="{0CBF20FE-5E41-4188-83DD-72078931DE96}" srcOrd="0" destOrd="0" presId="urn:microsoft.com/office/officeart/2005/8/layout/hierarchy1"/>
    <dgm:cxn modelId="{6D45D591-1968-4EE9-B290-AA3191C459BF}" type="presParOf" srcId="{0CBF20FE-5E41-4188-83DD-72078931DE96}" destId="{4CCCD877-CBC1-4914-91D3-DBFBA345473E}" srcOrd="0" destOrd="0" presId="urn:microsoft.com/office/officeart/2005/8/layout/hierarchy1"/>
    <dgm:cxn modelId="{0632634D-D0C1-4A02-89AE-D2BEBD473723}" type="presParOf" srcId="{0CBF20FE-5E41-4188-83DD-72078931DE96}" destId="{7E963C4B-5DFE-4202-8562-3B01F0024B32}" srcOrd="1" destOrd="0" presId="urn:microsoft.com/office/officeart/2005/8/layout/hierarchy1"/>
    <dgm:cxn modelId="{A97D8AFA-49D3-46D0-BF40-D7B67E30B22F}" type="presParOf" srcId="{C11346FD-910D-43F6-9CE0-6E23455B0260}" destId="{B122DB2A-24BE-43E0-A691-7D239849669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CE9EE8-1332-4E01-8B32-D87F81B7B5FC}"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CD1CE59B-EE73-41EC-9EE0-78642EE0F99F}">
      <dgm:prSet phldrT="[Text]" phldr="0"/>
      <dgm:spPr/>
      <dgm:t>
        <a:bodyPr/>
        <a:lstStyle/>
        <a:p>
          <a:pPr rtl="0"/>
          <a:r>
            <a:rPr lang="en-US" b="1" dirty="0" err="1">
              <a:latin typeface="Calisto MT" panose="02040603050505030304"/>
            </a:rPr>
            <a:t>Accès</a:t>
          </a:r>
          <a:r>
            <a:rPr lang="en-US" b="1" dirty="0">
              <a:latin typeface="Calisto MT" panose="02040603050505030304"/>
            </a:rPr>
            <a:t> aux </a:t>
          </a:r>
          <a:r>
            <a:rPr lang="en-US" b="1" dirty="0" err="1">
              <a:latin typeface="Calisto MT" panose="02040603050505030304"/>
            </a:rPr>
            <a:t>soins</a:t>
          </a:r>
          <a:r>
            <a:rPr lang="en-US" b="1" dirty="0">
              <a:latin typeface="Calisto MT" panose="02040603050505030304"/>
            </a:rPr>
            <a:t> et </a:t>
          </a:r>
          <a:r>
            <a:rPr lang="en-US" b="1" dirty="0" err="1">
              <a:latin typeface="Calisto MT" panose="02040603050505030304"/>
            </a:rPr>
            <a:t>délai</a:t>
          </a:r>
          <a:r>
            <a:rPr lang="en-US" b="1" dirty="0">
              <a:latin typeface="Calisto MT" panose="02040603050505030304"/>
            </a:rPr>
            <a:t> de </a:t>
          </a:r>
          <a:r>
            <a:rPr lang="en-US" b="1" dirty="0" err="1">
              <a:latin typeface="Calisto MT" panose="02040603050505030304"/>
            </a:rPr>
            <a:t>prise</a:t>
          </a:r>
          <a:r>
            <a:rPr lang="en-US" b="1" dirty="0">
              <a:latin typeface="Calisto MT" panose="02040603050505030304"/>
            </a:rPr>
            <a:t> </a:t>
          </a:r>
          <a:r>
            <a:rPr lang="en-US" b="1" dirty="0" err="1">
              <a:latin typeface="Calisto MT" panose="02040603050505030304"/>
            </a:rPr>
            <a:t>en</a:t>
          </a:r>
          <a:r>
            <a:rPr lang="en-US" b="1" dirty="0">
              <a:latin typeface="Calisto MT" panose="02040603050505030304"/>
            </a:rPr>
            <a:t> charge</a:t>
          </a:r>
          <a:endParaRPr lang="en-US" b="1" dirty="0"/>
        </a:p>
      </dgm:t>
    </dgm:pt>
    <dgm:pt modelId="{5FA14433-93A3-4D98-9155-0E567BC9CF42}" type="parTrans" cxnId="{C0AE7D8B-D5B6-474C-9C19-832875FEC49A}">
      <dgm:prSet/>
      <dgm:spPr/>
    </dgm:pt>
    <dgm:pt modelId="{64BA0CA4-E31B-42EE-81C6-0839365E3373}" type="sibTrans" cxnId="{C0AE7D8B-D5B6-474C-9C19-832875FEC49A}">
      <dgm:prSet/>
      <dgm:spPr/>
      <dgm:t>
        <a:bodyPr/>
        <a:lstStyle/>
        <a:p>
          <a:endParaRPr lang="en-US"/>
        </a:p>
      </dgm:t>
    </dgm:pt>
    <dgm:pt modelId="{BD46934E-6FD7-4213-97C6-677D2480217E}">
      <dgm:prSet phldrT="[Text]" phldr="0"/>
      <dgm:spPr/>
      <dgm:t>
        <a:bodyPr/>
        <a:lstStyle/>
        <a:p>
          <a:pPr rtl="0"/>
          <a:r>
            <a:rPr lang="en-US" b="1" dirty="0" err="1">
              <a:latin typeface="Calisto MT" panose="02040603050505030304"/>
            </a:rPr>
            <a:t>Qualité</a:t>
          </a:r>
          <a:r>
            <a:rPr lang="en-US" b="1" dirty="0">
              <a:latin typeface="Calisto MT" panose="02040603050505030304"/>
            </a:rPr>
            <a:t> des </a:t>
          </a:r>
          <a:r>
            <a:rPr lang="en-US" b="1" dirty="0" err="1">
              <a:latin typeface="Calisto MT" panose="02040603050505030304"/>
            </a:rPr>
            <a:t>soins</a:t>
          </a:r>
          <a:endParaRPr lang="en-US" b="1" dirty="0"/>
        </a:p>
      </dgm:t>
    </dgm:pt>
    <dgm:pt modelId="{AAA576BF-C7EE-421D-9B9A-BDC87FE45647}" type="parTrans" cxnId="{BD783580-E58C-4B1C-BE12-CF77809389F1}">
      <dgm:prSet/>
      <dgm:spPr/>
    </dgm:pt>
    <dgm:pt modelId="{A515F8CE-F91B-402B-AB54-0761E7F3B673}" type="sibTrans" cxnId="{BD783580-E58C-4B1C-BE12-CF77809389F1}">
      <dgm:prSet/>
      <dgm:spPr/>
      <dgm:t>
        <a:bodyPr/>
        <a:lstStyle/>
        <a:p>
          <a:endParaRPr lang="en-US"/>
        </a:p>
      </dgm:t>
    </dgm:pt>
    <dgm:pt modelId="{2E972271-2061-4056-A8CB-8CC13C95E41F}">
      <dgm:prSet phldrT="[Text]" phldr="0"/>
      <dgm:spPr/>
      <dgm:t>
        <a:bodyPr/>
        <a:lstStyle/>
        <a:p>
          <a:pPr rtl="0"/>
          <a:r>
            <a:rPr lang="en-US" b="1" dirty="0">
              <a:latin typeface="Calisto MT" panose="02040603050505030304"/>
            </a:rPr>
            <a:t>Traitement performant</a:t>
          </a:r>
          <a:endParaRPr lang="en-US" b="1" dirty="0"/>
        </a:p>
      </dgm:t>
    </dgm:pt>
    <dgm:pt modelId="{0ACE7F46-11D8-4B1E-AB9A-0AB15EC00056}" type="parTrans" cxnId="{50BFF1BE-F3D9-4CEE-9AF1-76CFC92CA10A}">
      <dgm:prSet/>
      <dgm:spPr/>
    </dgm:pt>
    <dgm:pt modelId="{DC5204B8-4DD4-46C9-9259-E39CD5CAF210}" type="sibTrans" cxnId="{50BFF1BE-F3D9-4CEE-9AF1-76CFC92CA10A}">
      <dgm:prSet/>
      <dgm:spPr/>
    </dgm:pt>
    <dgm:pt modelId="{8562E5B3-8972-48A7-9939-6BC7F492980A}" type="pres">
      <dgm:prSet presAssocID="{CFCE9EE8-1332-4E01-8B32-D87F81B7B5FC}" presName="linearFlow" presStyleCnt="0">
        <dgm:presLayoutVars>
          <dgm:dir/>
          <dgm:resizeHandles val="exact"/>
        </dgm:presLayoutVars>
      </dgm:prSet>
      <dgm:spPr/>
    </dgm:pt>
    <dgm:pt modelId="{34B46EA2-D7C3-49E1-8D7F-EEB0FC2FDEC4}" type="pres">
      <dgm:prSet presAssocID="{CD1CE59B-EE73-41EC-9EE0-78642EE0F99F}" presName="node" presStyleLbl="node1" presStyleIdx="0" presStyleCnt="3">
        <dgm:presLayoutVars>
          <dgm:bulletEnabled val="1"/>
        </dgm:presLayoutVars>
      </dgm:prSet>
      <dgm:spPr/>
    </dgm:pt>
    <dgm:pt modelId="{108E2262-C589-409F-989E-F2E7D62BAD9E}" type="pres">
      <dgm:prSet presAssocID="{64BA0CA4-E31B-42EE-81C6-0839365E3373}" presName="spacerL" presStyleCnt="0"/>
      <dgm:spPr/>
    </dgm:pt>
    <dgm:pt modelId="{7E5FEFC0-D320-42B5-91AD-E6F27066CF90}" type="pres">
      <dgm:prSet presAssocID="{64BA0CA4-E31B-42EE-81C6-0839365E3373}" presName="sibTrans" presStyleLbl="sibTrans2D1" presStyleIdx="0" presStyleCnt="2"/>
      <dgm:spPr/>
    </dgm:pt>
    <dgm:pt modelId="{18E4D9EA-7196-4E79-AA62-FEE4BEE4F234}" type="pres">
      <dgm:prSet presAssocID="{64BA0CA4-E31B-42EE-81C6-0839365E3373}" presName="spacerR" presStyleCnt="0"/>
      <dgm:spPr/>
    </dgm:pt>
    <dgm:pt modelId="{63C30F8E-752F-4BC1-8FC1-183A6C62FC40}" type="pres">
      <dgm:prSet presAssocID="{BD46934E-6FD7-4213-97C6-677D2480217E}" presName="node" presStyleLbl="node1" presStyleIdx="1" presStyleCnt="3">
        <dgm:presLayoutVars>
          <dgm:bulletEnabled val="1"/>
        </dgm:presLayoutVars>
      </dgm:prSet>
      <dgm:spPr/>
    </dgm:pt>
    <dgm:pt modelId="{C34E8C4D-00D4-4086-B2B0-74EBC0164F69}" type="pres">
      <dgm:prSet presAssocID="{A515F8CE-F91B-402B-AB54-0761E7F3B673}" presName="spacerL" presStyleCnt="0"/>
      <dgm:spPr/>
    </dgm:pt>
    <dgm:pt modelId="{085F557D-BFB0-4559-AFE3-CE7F78AB0C70}" type="pres">
      <dgm:prSet presAssocID="{A515F8CE-F91B-402B-AB54-0761E7F3B673}" presName="sibTrans" presStyleLbl="sibTrans2D1" presStyleIdx="1" presStyleCnt="2"/>
      <dgm:spPr/>
    </dgm:pt>
    <dgm:pt modelId="{B230963E-49F5-458E-A721-8CC37D38316F}" type="pres">
      <dgm:prSet presAssocID="{A515F8CE-F91B-402B-AB54-0761E7F3B673}" presName="spacerR" presStyleCnt="0"/>
      <dgm:spPr/>
    </dgm:pt>
    <dgm:pt modelId="{29E1D46F-2D75-4D26-9287-7AB854C72F36}" type="pres">
      <dgm:prSet presAssocID="{2E972271-2061-4056-A8CB-8CC13C95E41F}" presName="node" presStyleLbl="node1" presStyleIdx="2" presStyleCnt="3">
        <dgm:presLayoutVars>
          <dgm:bulletEnabled val="1"/>
        </dgm:presLayoutVars>
      </dgm:prSet>
      <dgm:spPr/>
    </dgm:pt>
  </dgm:ptLst>
  <dgm:cxnLst>
    <dgm:cxn modelId="{663B040F-C5D3-4426-98B5-E3D5669C00CB}" type="presOf" srcId="{2E972271-2061-4056-A8CB-8CC13C95E41F}" destId="{29E1D46F-2D75-4D26-9287-7AB854C72F36}" srcOrd="0" destOrd="0" presId="urn:microsoft.com/office/officeart/2005/8/layout/equation1"/>
    <dgm:cxn modelId="{1144B015-D990-4EC1-80DB-F4E916043F19}" type="presOf" srcId="{CD1CE59B-EE73-41EC-9EE0-78642EE0F99F}" destId="{34B46EA2-D7C3-49E1-8D7F-EEB0FC2FDEC4}" srcOrd="0" destOrd="0" presId="urn:microsoft.com/office/officeart/2005/8/layout/equation1"/>
    <dgm:cxn modelId="{561BD44F-89A2-4621-8E14-513C6A6EF296}" type="presOf" srcId="{CFCE9EE8-1332-4E01-8B32-D87F81B7B5FC}" destId="{8562E5B3-8972-48A7-9939-6BC7F492980A}" srcOrd="0" destOrd="0" presId="urn:microsoft.com/office/officeart/2005/8/layout/equation1"/>
    <dgm:cxn modelId="{130C437F-2D0E-44B7-B5AD-C874AC334843}" type="presOf" srcId="{A515F8CE-F91B-402B-AB54-0761E7F3B673}" destId="{085F557D-BFB0-4559-AFE3-CE7F78AB0C70}" srcOrd="0" destOrd="0" presId="urn:microsoft.com/office/officeart/2005/8/layout/equation1"/>
    <dgm:cxn modelId="{BD783580-E58C-4B1C-BE12-CF77809389F1}" srcId="{CFCE9EE8-1332-4E01-8B32-D87F81B7B5FC}" destId="{BD46934E-6FD7-4213-97C6-677D2480217E}" srcOrd="1" destOrd="0" parTransId="{AAA576BF-C7EE-421D-9B9A-BDC87FE45647}" sibTransId="{A515F8CE-F91B-402B-AB54-0761E7F3B673}"/>
    <dgm:cxn modelId="{C0AE7D8B-D5B6-474C-9C19-832875FEC49A}" srcId="{CFCE9EE8-1332-4E01-8B32-D87F81B7B5FC}" destId="{CD1CE59B-EE73-41EC-9EE0-78642EE0F99F}" srcOrd="0" destOrd="0" parTransId="{5FA14433-93A3-4D98-9155-0E567BC9CF42}" sibTransId="{64BA0CA4-E31B-42EE-81C6-0839365E3373}"/>
    <dgm:cxn modelId="{50BFF1BE-F3D9-4CEE-9AF1-76CFC92CA10A}" srcId="{CFCE9EE8-1332-4E01-8B32-D87F81B7B5FC}" destId="{2E972271-2061-4056-A8CB-8CC13C95E41F}" srcOrd="2" destOrd="0" parTransId="{0ACE7F46-11D8-4B1E-AB9A-0AB15EC00056}" sibTransId="{DC5204B8-4DD4-46C9-9259-E39CD5CAF210}"/>
    <dgm:cxn modelId="{BFDF7AE0-D796-42F3-ABBD-51769F2C894D}" type="presOf" srcId="{BD46934E-6FD7-4213-97C6-677D2480217E}" destId="{63C30F8E-752F-4BC1-8FC1-183A6C62FC40}" srcOrd="0" destOrd="0" presId="urn:microsoft.com/office/officeart/2005/8/layout/equation1"/>
    <dgm:cxn modelId="{12F9E2EC-8919-45E8-9353-B06CE8C5D808}" type="presOf" srcId="{64BA0CA4-E31B-42EE-81C6-0839365E3373}" destId="{7E5FEFC0-D320-42B5-91AD-E6F27066CF90}" srcOrd="0" destOrd="0" presId="urn:microsoft.com/office/officeart/2005/8/layout/equation1"/>
    <dgm:cxn modelId="{1593350D-2DC2-4E50-ADA8-3706C184FEA5}" type="presParOf" srcId="{8562E5B3-8972-48A7-9939-6BC7F492980A}" destId="{34B46EA2-D7C3-49E1-8D7F-EEB0FC2FDEC4}" srcOrd="0" destOrd="0" presId="urn:microsoft.com/office/officeart/2005/8/layout/equation1"/>
    <dgm:cxn modelId="{9669FBD6-366E-46FE-9179-172C6939E506}" type="presParOf" srcId="{8562E5B3-8972-48A7-9939-6BC7F492980A}" destId="{108E2262-C589-409F-989E-F2E7D62BAD9E}" srcOrd="1" destOrd="0" presId="urn:microsoft.com/office/officeart/2005/8/layout/equation1"/>
    <dgm:cxn modelId="{53E35230-C168-4861-BBED-FBE88BC28280}" type="presParOf" srcId="{8562E5B3-8972-48A7-9939-6BC7F492980A}" destId="{7E5FEFC0-D320-42B5-91AD-E6F27066CF90}" srcOrd="2" destOrd="0" presId="urn:microsoft.com/office/officeart/2005/8/layout/equation1"/>
    <dgm:cxn modelId="{1FD50EC0-8A68-4B6B-A33E-AC4770640843}" type="presParOf" srcId="{8562E5B3-8972-48A7-9939-6BC7F492980A}" destId="{18E4D9EA-7196-4E79-AA62-FEE4BEE4F234}" srcOrd="3" destOrd="0" presId="urn:microsoft.com/office/officeart/2005/8/layout/equation1"/>
    <dgm:cxn modelId="{87CB0B01-5F18-4122-83AF-7B1713FBB200}" type="presParOf" srcId="{8562E5B3-8972-48A7-9939-6BC7F492980A}" destId="{63C30F8E-752F-4BC1-8FC1-183A6C62FC40}" srcOrd="4" destOrd="0" presId="urn:microsoft.com/office/officeart/2005/8/layout/equation1"/>
    <dgm:cxn modelId="{5534A98F-B4C8-4816-A9D3-A5CA68338F02}" type="presParOf" srcId="{8562E5B3-8972-48A7-9939-6BC7F492980A}" destId="{C34E8C4D-00D4-4086-B2B0-74EBC0164F69}" srcOrd="5" destOrd="0" presId="urn:microsoft.com/office/officeart/2005/8/layout/equation1"/>
    <dgm:cxn modelId="{DB9E5713-2923-41B2-A679-B70C4A6526A1}" type="presParOf" srcId="{8562E5B3-8972-48A7-9939-6BC7F492980A}" destId="{085F557D-BFB0-4559-AFE3-CE7F78AB0C70}" srcOrd="6" destOrd="0" presId="urn:microsoft.com/office/officeart/2005/8/layout/equation1"/>
    <dgm:cxn modelId="{39905885-D0E0-4126-AFDC-7E7B64BC9B8C}" type="presParOf" srcId="{8562E5B3-8972-48A7-9939-6BC7F492980A}" destId="{B230963E-49F5-458E-A721-8CC37D38316F}" srcOrd="7" destOrd="0" presId="urn:microsoft.com/office/officeart/2005/8/layout/equation1"/>
    <dgm:cxn modelId="{106809EA-D554-4CFB-90E9-1B5AB1D7AA26}" type="presParOf" srcId="{8562E5B3-8972-48A7-9939-6BC7F492980A}" destId="{29E1D46F-2D75-4D26-9287-7AB854C72F36}"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619C39-77A3-4299-8AA6-B52A8B7C85B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8DEDA41D-534E-4FBF-8E0F-E455BEBE791E}">
      <dgm:prSet phldrT="[Text]" phldr="0"/>
      <dgm:spPr/>
      <dgm:t>
        <a:bodyPr/>
        <a:lstStyle/>
        <a:p>
          <a:pPr rtl="0"/>
          <a:r>
            <a:rPr lang="en-US" b="1" dirty="0" err="1">
              <a:latin typeface="Calisto MT" panose="02040603050505030304"/>
            </a:rPr>
            <a:t>Médecin</a:t>
          </a:r>
          <a:r>
            <a:rPr lang="en-US" b="1" dirty="0">
              <a:latin typeface="Calisto MT" panose="02040603050505030304"/>
            </a:rPr>
            <a:t> </a:t>
          </a:r>
          <a:r>
            <a:rPr lang="en-US" b="1" dirty="0" err="1">
              <a:latin typeface="Calisto MT" panose="02040603050505030304"/>
            </a:rPr>
            <a:t>traitant</a:t>
          </a:r>
          <a:r>
            <a:rPr lang="en-US" b="1" dirty="0">
              <a:latin typeface="Calisto MT" panose="02040603050505030304"/>
            </a:rPr>
            <a:t>/</a:t>
          </a:r>
          <a:r>
            <a:rPr lang="en-US" b="1" dirty="0" err="1">
              <a:latin typeface="Calisto MT" panose="02040603050505030304"/>
            </a:rPr>
            <a:t>généraliste</a:t>
          </a:r>
          <a:endParaRPr lang="en-US" b="1" dirty="0"/>
        </a:p>
      </dgm:t>
    </dgm:pt>
    <dgm:pt modelId="{CA0094CB-797E-4191-9DC4-42239B65C4CC}" type="parTrans" cxnId="{40873F90-7C57-4A50-8D7F-C144E526C4AD}">
      <dgm:prSet/>
      <dgm:spPr/>
      <dgm:t>
        <a:bodyPr/>
        <a:lstStyle/>
        <a:p>
          <a:endParaRPr lang="en-US"/>
        </a:p>
      </dgm:t>
    </dgm:pt>
    <dgm:pt modelId="{0FC89EF6-6242-4753-BDCB-E45F90FC1418}" type="sibTrans" cxnId="{40873F90-7C57-4A50-8D7F-C144E526C4AD}">
      <dgm:prSet/>
      <dgm:spPr/>
      <dgm:t>
        <a:bodyPr/>
        <a:lstStyle/>
        <a:p>
          <a:endParaRPr lang="en-US"/>
        </a:p>
      </dgm:t>
    </dgm:pt>
    <dgm:pt modelId="{EFCBE273-A038-4AE6-96E7-5760DF8DBBCF}">
      <dgm:prSet phldrT="[Text]" phldr="0"/>
      <dgm:spPr/>
      <dgm:t>
        <a:bodyPr/>
        <a:lstStyle/>
        <a:p>
          <a:pPr rtl="0"/>
          <a:r>
            <a:rPr lang="en-US" b="1" dirty="0" err="1">
              <a:latin typeface="Calisto MT" panose="02040603050505030304"/>
            </a:rPr>
            <a:t>Médecin</a:t>
          </a:r>
          <a:r>
            <a:rPr lang="en-US" b="1" dirty="0">
              <a:latin typeface="Calisto MT" panose="02040603050505030304"/>
            </a:rPr>
            <a:t> </a:t>
          </a:r>
          <a:r>
            <a:rPr lang="en-US" b="1" dirty="0" err="1">
              <a:latin typeface="Calisto MT" panose="02040603050505030304"/>
            </a:rPr>
            <a:t>spécialiste</a:t>
          </a:r>
          <a:endParaRPr lang="en-US" b="1" dirty="0"/>
        </a:p>
      </dgm:t>
    </dgm:pt>
    <dgm:pt modelId="{51D26519-658B-491C-8E85-7AEB4A8133D5}" type="parTrans" cxnId="{4824DDB0-7643-447A-B30F-89685E66B7BD}">
      <dgm:prSet/>
      <dgm:spPr/>
      <dgm:t>
        <a:bodyPr/>
        <a:lstStyle/>
        <a:p>
          <a:endParaRPr lang="en-US"/>
        </a:p>
      </dgm:t>
    </dgm:pt>
    <dgm:pt modelId="{0E16C37F-1041-4FCD-A423-237BD8A94848}" type="sibTrans" cxnId="{4824DDB0-7643-447A-B30F-89685E66B7BD}">
      <dgm:prSet/>
      <dgm:spPr/>
      <dgm:t>
        <a:bodyPr/>
        <a:lstStyle/>
        <a:p>
          <a:endParaRPr lang="en-US"/>
        </a:p>
      </dgm:t>
    </dgm:pt>
    <dgm:pt modelId="{F77E4EE2-F982-41CF-B4D6-A9CA98E7BBC3}">
      <dgm:prSet phldrT="[Text]" phldr="0"/>
      <dgm:spPr/>
      <dgm:t>
        <a:bodyPr/>
        <a:lstStyle/>
        <a:p>
          <a:r>
            <a:rPr lang="en-US" b="1" dirty="0">
              <a:latin typeface="Calisto MT" panose="02040603050505030304"/>
            </a:rPr>
            <a:t>Patient</a:t>
          </a:r>
          <a:endParaRPr lang="en-US" b="1" dirty="0"/>
        </a:p>
      </dgm:t>
    </dgm:pt>
    <dgm:pt modelId="{1B1AAE8C-98BB-47B7-A7ED-E767ACB2A24D}" type="parTrans" cxnId="{FCCF3127-6F27-40CE-B11F-00BF72E938DC}">
      <dgm:prSet/>
      <dgm:spPr/>
      <dgm:t>
        <a:bodyPr/>
        <a:lstStyle/>
        <a:p>
          <a:endParaRPr lang="en-US"/>
        </a:p>
      </dgm:t>
    </dgm:pt>
    <dgm:pt modelId="{E6C232AC-A4E5-40A6-8700-6BA49BAD48AB}" type="sibTrans" cxnId="{FCCF3127-6F27-40CE-B11F-00BF72E938DC}">
      <dgm:prSet/>
      <dgm:spPr/>
      <dgm:t>
        <a:bodyPr/>
        <a:lstStyle/>
        <a:p>
          <a:endParaRPr lang="en-US"/>
        </a:p>
      </dgm:t>
    </dgm:pt>
    <dgm:pt modelId="{67F372F5-19A4-4FC7-B1B6-3D574E4E051C}" type="pres">
      <dgm:prSet presAssocID="{2C619C39-77A3-4299-8AA6-B52A8B7C85B1}" presName="Name0" presStyleCnt="0">
        <dgm:presLayoutVars>
          <dgm:dir/>
          <dgm:resizeHandles val="exact"/>
        </dgm:presLayoutVars>
      </dgm:prSet>
      <dgm:spPr/>
    </dgm:pt>
    <dgm:pt modelId="{C3380D42-26F6-4429-B73D-CA89871478D2}" type="pres">
      <dgm:prSet presAssocID="{8DEDA41D-534E-4FBF-8E0F-E455BEBE791E}" presName="node" presStyleLbl="node1" presStyleIdx="0" presStyleCnt="3">
        <dgm:presLayoutVars>
          <dgm:bulletEnabled val="1"/>
        </dgm:presLayoutVars>
      </dgm:prSet>
      <dgm:spPr/>
    </dgm:pt>
    <dgm:pt modelId="{7845B46A-8326-4B0F-BA1D-71D5BA4BF980}" type="pres">
      <dgm:prSet presAssocID="{0FC89EF6-6242-4753-BDCB-E45F90FC1418}" presName="sibTrans" presStyleLbl="sibTrans2D1" presStyleIdx="0" presStyleCnt="3"/>
      <dgm:spPr/>
    </dgm:pt>
    <dgm:pt modelId="{327BC8D7-BD9D-40C5-BABC-0CB587E81AD9}" type="pres">
      <dgm:prSet presAssocID="{0FC89EF6-6242-4753-BDCB-E45F90FC1418}" presName="connectorText" presStyleLbl="sibTrans2D1" presStyleIdx="0" presStyleCnt="3"/>
      <dgm:spPr/>
    </dgm:pt>
    <dgm:pt modelId="{A827E526-05AD-460F-A897-833BC3C6556F}" type="pres">
      <dgm:prSet presAssocID="{EFCBE273-A038-4AE6-96E7-5760DF8DBBCF}" presName="node" presStyleLbl="node1" presStyleIdx="1" presStyleCnt="3">
        <dgm:presLayoutVars>
          <dgm:bulletEnabled val="1"/>
        </dgm:presLayoutVars>
      </dgm:prSet>
      <dgm:spPr/>
    </dgm:pt>
    <dgm:pt modelId="{7056D730-DE05-4CCA-A4F3-ED8E47A26BC2}" type="pres">
      <dgm:prSet presAssocID="{0E16C37F-1041-4FCD-A423-237BD8A94848}" presName="sibTrans" presStyleLbl="sibTrans2D1" presStyleIdx="1" presStyleCnt="3"/>
      <dgm:spPr/>
    </dgm:pt>
    <dgm:pt modelId="{D989A879-EEB0-4A0C-8427-4ABBDEFC314F}" type="pres">
      <dgm:prSet presAssocID="{0E16C37F-1041-4FCD-A423-237BD8A94848}" presName="connectorText" presStyleLbl="sibTrans2D1" presStyleIdx="1" presStyleCnt="3"/>
      <dgm:spPr/>
    </dgm:pt>
    <dgm:pt modelId="{0766AFB6-0734-4E0E-9F10-04ADDCC2D494}" type="pres">
      <dgm:prSet presAssocID="{F77E4EE2-F982-41CF-B4D6-A9CA98E7BBC3}" presName="node" presStyleLbl="node1" presStyleIdx="2" presStyleCnt="3">
        <dgm:presLayoutVars>
          <dgm:bulletEnabled val="1"/>
        </dgm:presLayoutVars>
      </dgm:prSet>
      <dgm:spPr/>
    </dgm:pt>
    <dgm:pt modelId="{1D0568BE-2ED2-441D-8FCE-86241C571C46}" type="pres">
      <dgm:prSet presAssocID="{E6C232AC-A4E5-40A6-8700-6BA49BAD48AB}" presName="sibTrans" presStyleLbl="sibTrans2D1" presStyleIdx="2" presStyleCnt="3"/>
      <dgm:spPr/>
    </dgm:pt>
    <dgm:pt modelId="{39BA4EDA-CB74-4E9D-95AC-8E9E3CBCE16E}" type="pres">
      <dgm:prSet presAssocID="{E6C232AC-A4E5-40A6-8700-6BA49BAD48AB}" presName="connectorText" presStyleLbl="sibTrans2D1" presStyleIdx="2" presStyleCnt="3"/>
      <dgm:spPr/>
    </dgm:pt>
  </dgm:ptLst>
  <dgm:cxnLst>
    <dgm:cxn modelId="{827D7408-BD8A-4DDF-BE21-C705FAC63DE4}" type="presOf" srcId="{0E16C37F-1041-4FCD-A423-237BD8A94848}" destId="{D989A879-EEB0-4A0C-8427-4ABBDEFC314F}" srcOrd="1" destOrd="0" presId="urn:microsoft.com/office/officeart/2005/8/layout/cycle7"/>
    <dgm:cxn modelId="{2371F517-FCC6-4CDB-A3BE-372DA93AE35B}" type="presOf" srcId="{E6C232AC-A4E5-40A6-8700-6BA49BAD48AB}" destId="{1D0568BE-2ED2-441D-8FCE-86241C571C46}" srcOrd="0" destOrd="0" presId="urn:microsoft.com/office/officeart/2005/8/layout/cycle7"/>
    <dgm:cxn modelId="{FCCF3127-6F27-40CE-B11F-00BF72E938DC}" srcId="{2C619C39-77A3-4299-8AA6-B52A8B7C85B1}" destId="{F77E4EE2-F982-41CF-B4D6-A9CA98E7BBC3}" srcOrd="2" destOrd="0" parTransId="{1B1AAE8C-98BB-47B7-A7ED-E767ACB2A24D}" sibTransId="{E6C232AC-A4E5-40A6-8700-6BA49BAD48AB}"/>
    <dgm:cxn modelId="{5B75A03D-C110-4909-AF74-E53D1A462CDA}" type="presOf" srcId="{0E16C37F-1041-4FCD-A423-237BD8A94848}" destId="{7056D730-DE05-4CCA-A4F3-ED8E47A26BC2}" srcOrd="0" destOrd="0" presId="urn:microsoft.com/office/officeart/2005/8/layout/cycle7"/>
    <dgm:cxn modelId="{4E78A365-8EB4-4372-BDBC-81BA9117623E}" type="presOf" srcId="{F77E4EE2-F982-41CF-B4D6-A9CA98E7BBC3}" destId="{0766AFB6-0734-4E0E-9F10-04ADDCC2D494}" srcOrd="0" destOrd="0" presId="urn:microsoft.com/office/officeart/2005/8/layout/cycle7"/>
    <dgm:cxn modelId="{17095277-C666-4184-A3CD-34A64BE12CBC}" type="presOf" srcId="{E6C232AC-A4E5-40A6-8700-6BA49BAD48AB}" destId="{39BA4EDA-CB74-4E9D-95AC-8E9E3CBCE16E}" srcOrd="1" destOrd="0" presId="urn:microsoft.com/office/officeart/2005/8/layout/cycle7"/>
    <dgm:cxn modelId="{75BC987A-6A69-4A3F-BD1E-04A7BEDA9F37}" type="presOf" srcId="{0FC89EF6-6242-4753-BDCB-E45F90FC1418}" destId="{7845B46A-8326-4B0F-BA1D-71D5BA4BF980}" srcOrd="0" destOrd="0" presId="urn:microsoft.com/office/officeart/2005/8/layout/cycle7"/>
    <dgm:cxn modelId="{A4A47183-3F9B-4034-ABB8-B99E901343F6}" type="presOf" srcId="{2C619C39-77A3-4299-8AA6-B52A8B7C85B1}" destId="{67F372F5-19A4-4FC7-B1B6-3D574E4E051C}" srcOrd="0" destOrd="0" presId="urn:microsoft.com/office/officeart/2005/8/layout/cycle7"/>
    <dgm:cxn modelId="{40873F90-7C57-4A50-8D7F-C144E526C4AD}" srcId="{2C619C39-77A3-4299-8AA6-B52A8B7C85B1}" destId="{8DEDA41D-534E-4FBF-8E0F-E455BEBE791E}" srcOrd="0" destOrd="0" parTransId="{CA0094CB-797E-4191-9DC4-42239B65C4CC}" sibTransId="{0FC89EF6-6242-4753-BDCB-E45F90FC1418}"/>
    <dgm:cxn modelId="{4824DDB0-7643-447A-B30F-89685E66B7BD}" srcId="{2C619C39-77A3-4299-8AA6-B52A8B7C85B1}" destId="{EFCBE273-A038-4AE6-96E7-5760DF8DBBCF}" srcOrd="1" destOrd="0" parTransId="{51D26519-658B-491C-8E85-7AEB4A8133D5}" sibTransId="{0E16C37F-1041-4FCD-A423-237BD8A94848}"/>
    <dgm:cxn modelId="{B994D7C7-B1DB-466B-8747-A3F4A4BC7069}" type="presOf" srcId="{EFCBE273-A038-4AE6-96E7-5760DF8DBBCF}" destId="{A827E526-05AD-460F-A897-833BC3C6556F}" srcOrd="0" destOrd="0" presId="urn:microsoft.com/office/officeart/2005/8/layout/cycle7"/>
    <dgm:cxn modelId="{A64E69CF-0D32-4585-9A5E-7B17CFDE438C}" type="presOf" srcId="{0FC89EF6-6242-4753-BDCB-E45F90FC1418}" destId="{327BC8D7-BD9D-40C5-BABC-0CB587E81AD9}" srcOrd="1" destOrd="0" presId="urn:microsoft.com/office/officeart/2005/8/layout/cycle7"/>
    <dgm:cxn modelId="{8DA44EE7-51A3-427B-AD54-0CF828594A1E}" type="presOf" srcId="{8DEDA41D-534E-4FBF-8E0F-E455BEBE791E}" destId="{C3380D42-26F6-4429-B73D-CA89871478D2}" srcOrd="0" destOrd="0" presId="urn:microsoft.com/office/officeart/2005/8/layout/cycle7"/>
    <dgm:cxn modelId="{60AA421B-81AE-4202-9406-354F52275368}" type="presParOf" srcId="{67F372F5-19A4-4FC7-B1B6-3D574E4E051C}" destId="{C3380D42-26F6-4429-B73D-CA89871478D2}" srcOrd="0" destOrd="0" presId="urn:microsoft.com/office/officeart/2005/8/layout/cycle7"/>
    <dgm:cxn modelId="{91F57BA3-D498-4991-B12E-56CC5B9861B4}" type="presParOf" srcId="{67F372F5-19A4-4FC7-B1B6-3D574E4E051C}" destId="{7845B46A-8326-4B0F-BA1D-71D5BA4BF980}" srcOrd="1" destOrd="0" presId="urn:microsoft.com/office/officeart/2005/8/layout/cycle7"/>
    <dgm:cxn modelId="{A3B6D1F0-D93A-4381-B21B-AC5F10EE0DCA}" type="presParOf" srcId="{7845B46A-8326-4B0F-BA1D-71D5BA4BF980}" destId="{327BC8D7-BD9D-40C5-BABC-0CB587E81AD9}" srcOrd="0" destOrd="0" presId="urn:microsoft.com/office/officeart/2005/8/layout/cycle7"/>
    <dgm:cxn modelId="{AD73CB68-0C6C-44EE-8E44-79ECD5897E2F}" type="presParOf" srcId="{67F372F5-19A4-4FC7-B1B6-3D574E4E051C}" destId="{A827E526-05AD-460F-A897-833BC3C6556F}" srcOrd="2" destOrd="0" presId="urn:microsoft.com/office/officeart/2005/8/layout/cycle7"/>
    <dgm:cxn modelId="{CD3FEAA9-F3C8-4B2D-87C1-D47372B0A179}" type="presParOf" srcId="{67F372F5-19A4-4FC7-B1B6-3D574E4E051C}" destId="{7056D730-DE05-4CCA-A4F3-ED8E47A26BC2}" srcOrd="3" destOrd="0" presId="urn:microsoft.com/office/officeart/2005/8/layout/cycle7"/>
    <dgm:cxn modelId="{7294A948-138B-4BDD-A9B3-A1F19E25D10D}" type="presParOf" srcId="{7056D730-DE05-4CCA-A4F3-ED8E47A26BC2}" destId="{D989A879-EEB0-4A0C-8427-4ABBDEFC314F}" srcOrd="0" destOrd="0" presId="urn:microsoft.com/office/officeart/2005/8/layout/cycle7"/>
    <dgm:cxn modelId="{94379A47-9922-4879-B709-B83C7E140F66}" type="presParOf" srcId="{67F372F5-19A4-4FC7-B1B6-3D574E4E051C}" destId="{0766AFB6-0734-4E0E-9F10-04ADDCC2D494}" srcOrd="4" destOrd="0" presId="urn:microsoft.com/office/officeart/2005/8/layout/cycle7"/>
    <dgm:cxn modelId="{CAC20A8F-6368-4F02-BAE2-EA09FFB4A21D}" type="presParOf" srcId="{67F372F5-19A4-4FC7-B1B6-3D574E4E051C}" destId="{1D0568BE-2ED2-441D-8FCE-86241C571C46}" srcOrd="5" destOrd="0" presId="urn:microsoft.com/office/officeart/2005/8/layout/cycle7"/>
    <dgm:cxn modelId="{E9DB695B-3886-403F-A199-FED40BDB2A31}" type="presParOf" srcId="{1D0568BE-2ED2-441D-8FCE-86241C571C46}" destId="{39BA4EDA-CB74-4E9D-95AC-8E9E3CBCE16E}" srcOrd="0" destOrd="0" presId="urn:microsoft.com/office/officeart/2005/8/layout/cycle7"/>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9A984-368C-4AB9-A6C9-8E223BE91342}">
      <dsp:nvSpPr>
        <dsp:cNvPr id="0" name=""/>
        <dsp:cNvSpPr/>
      </dsp:nvSpPr>
      <dsp:spPr>
        <a:xfrm>
          <a:off x="0" y="141128"/>
          <a:ext cx="6309300" cy="83655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b="0" i="0" kern="1200"/>
            <a:t>Présentation du contexte</a:t>
          </a:r>
          <a:endParaRPr lang="en-US" sz="2200" kern="1200"/>
        </a:p>
      </dsp:txBody>
      <dsp:txXfrm>
        <a:off x="40837" y="181965"/>
        <a:ext cx="6227626" cy="754876"/>
      </dsp:txXfrm>
    </dsp:sp>
    <dsp:sp modelId="{776A282C-1E11-4413-A56F-910A1FC67182}">
      <dsp:nvSpPr>
        <dsp:cNvPr id="0" name=""/>
        <dsp:cNvSpPr/>
      </dsp:nvSpPr>
      <dsp:spPr>
        <a:xfrm>
          <a:off x="0" y="1041039"/>
          <a:ext cx="6309300" cy="83655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b="0" i="0" kern="1200"/>
            <a:t>Présentation des parties prenantes/acteurs du système</a:t>
          </a:r>
          <a:endParaRPr lang="en-US" sz="2200" kern="1200"/>
        </a:p>
      </dsp:txBody>
      <dsp:txXfrm>
        <a:off x="40837" y="1081876"/>
        <a:ext cx="6227626" cy="754876"/>
      </dsp:txXfrm>
    </dsp:sp>
    <dsp:sp modelId="{9989DAB9-FE94-4552-92AE-D961C9CB5859}">
      <dsp:nvSpPr>
        <dsp:cNvPr id="0" name=""/>
        <dsp:cNvSpPr/>
      </dsp:nvSpPr>
      <dsp:spPr>
        <a:xfrm>
          <a:off x="0" y="1940949"/>
          <a:ext cx="6309300" cy="836550"/>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b="0" i="0" kern="1200"/>
            <a:t>Présentation des limites du système actuel</a:t>
          </a:r>
          <a:endParaRPr lang="en-US" sz="2200" kern="1200"/>
        </a:p>
      </dsp:txBody>
      <dsp:txXfrm>
        <a:off x="40837" y="1981786"/>
        <a:ext cx="6227626" cy="754876"/>
      </dsp:txXfrm>
    </dsp:sp>
    <dsp:sp modelId="{0B0F844A-079C-4998-BB52-78A232942B6C}">
      <dsp:nvSpPr>
        <dsp:cNvPr id="0" name=""/>
        <dsp:cNvSpPr/>
      </dsp:nvSpPr>
      <dsp:spPr>
        <a:xfrm>
          <a:off x="0" y="2840859"/>
          <a:ext cx="6309300" cy="83655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b="0" i="0" kern="1200"/>
            <a:t>Représentations graphiques des interactions entre les acteurs et identification des sources des limites</a:t>
          </a:r>
          <a:endParaRPr lang="en-US" sz="2200" kern="1200"/>
        </a:p>
      </dsp:txBody>
      <dsp:txXfrm>
        <a:off x="40837" y="2881696"/>
        <a:ext cx="6227626" cy="754876"/>
      </dsp:txXfrm>
    </dsp:sp>
    <dsp:sp modelId="{4216CAEC-FDD7-4F98-9A8E-E0D934E54E18}">
      <dsp:nvSpPr>
        <dsp:cNvPr id="0" name=""/>
        <dsp:cNvSpPr/>
      </dsp:nvSpPr>
      <dsp:spPr>
        <a:xfrm>
          <a:off x="0" y="3740769"/>
          <a:ext cx="6309300" cy="836550"/>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b="0" i="0" kern="1200"/>
            <a:t>Synthèse de la problématique et propositions de solutions</a:t>
          </a:r>
          <a:endParaRPr lang="en-US" sz="2200" kern="1200"/>
        </a:p>
      </dsp:txBody>
      <dsp:txXfrm>
        <a:off x="40837" y="3781606"/>
        <a:ext cx="6227626" cy="754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E380D-E11D-4EFE-AE04-1EC9B4C763DD}">
      <dsp:nvSpPr>
        <dsp:cNvPr id="0" name=""/>
        <dsp:cNvSpPr/>
      </dsp:nvSpPr>
      <dsp:spPr>
        <a:xfrm>
          <a:off x="0" y="490148"/>
          <a:ext cx="6309300" cy="50193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0" i="0" kern="1200"/>
            <a:t>- L'insertion des nouvelles technologies (e-mail, télémédecine) dans le processus pour assurer la prise en charge médicale, faciliter le renouvellement des prescriptions, … </a:t>
          </a:r>
          <a:endParaRPr lang="en-US" sz="1300" kern="1200"/>
        </a:p>
      </dsp:txBody>
      <dsp:txXfrm>
        <a:off x="24502" y="514650"/>
        <a:ext cx="6260296" cy="452926"/>
      </dsp:txXfrm>
    </dsp:sp>
    <dsp:sp modelId="{E6E0FF3F-B4FB-48B1-9347-5572A11EAB33}">
      <dsp:nvSpPr>
        <dsp:cNvPr id="0" name=""/>
        <dsp:cNvSpPr/>
      </dsp:nvSpPr>
      <dsp:spPr>
        <a:xfrm>
          <a:off x="0" y="1029518"/>
          <a:ext cx="6309300" cy="501930"/>
        </a:xfrm>
        <a:prstGeom prst="roundRect">
          <a:avLst/>
        </a:prstGeom>
        <a:solidFill>
          <a:schemeClr val="accent2">
            <a:hueOff val="-118343"/>
            <a:satOff val="-978"/>
            <a:lumOff val="-209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0" i="0" kern="1200"/>
            <a:t>- Le tri des patients intelligent en fonction du niveau de suspicion de COVID-19, avec des parcours distincts en fonction de ce statut (que ca soit niveau Test ou traitement).</a:t>
          </a:r>
          <a:endParaRPr lang="en-US" sz="1300" kern="1200"/>
        </a:p>
      </dsp:txBody>
      <dsp:txXfrm>
        <a:off x="24502" y="1054020"/>
        <a:ext cx="6260296" cy="452926"/>
      </dsp:txXfrm>
    </dsp:sp>
    <dsp:sp modelId="{0C6C502D-B19A-4E53-9C4C-0CFA4CF4C9AF}">
      <dsp:nvSpPr>
        <dsp:cNvPr id="0" name=""/>
        <dsp:cNvSpPr/>
      </dsp:nvSpPr>
      <dsp:spPr>
        <a:xfrm>
          <a:off x="0" y="1568888"/>
          <a:ext cx="6309300" cy="501930"/>
        </a:xfrm>
        <a:prstGeom prst="roundRect">
          <a:avLst/>
        </a:prstGeom>
        <a:solidFill>
          <a:schemeClr val="accent2">
            <a:hueOff val="-236686"/>
            <a:satOff val="-1956"/>
            <a:lumOff val="-41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0" i="0" kern="1200"/>
            <a:t>- Améliorer l’organisation entre les soins primaire et secondaire, privé et publique </a:t>
          </a:r>
          <a:endParaRPr lang="en-US" sz="1300" kern="1200"/>
        </a:p>
      </dsp:txBody>
      <dsp:txXfrm>
        <a:off x="24502" y="1593390"/>
        <a:ext cx="6260296" cy="452926"/>
      </dsp:txXfrm>
    </dsp:sp>
    <dsp:sp modelId="{489D1F3F-8311-4121-ACE1-FBC8E2601361}">
      <dsp:nvSpPr>
        <dsp:cNvPr id="0" name=""/>
        <dsp:cNvSpPr/>
      </dsp:nvSpPr>
      <dsp:spPr>
        <a:xfrm>
          <a:off x="0" y="2108258"/>
          <a:ext cx="6309300" cy="501930"/>
        </a:xfrm>
        <a:prstGeom prst="roundRect">
          <a:avLst/>
        </a:prstGeom>
        <a:solidFill>
          <a:schemeClr val="accent2">
            <a:hueOff val="-355029"/>
            <a:satOff val="-2934"/>
            <a:lumOff val="-627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0" i="0" kern="1200"/>
            <a:t>- Travailler sur la base des données épidémiologiques en temps réel (notamment grâce à des outils d’auto-évaluation) </a:t>
          </a:r>
          <a:endParaRPr lang="en-US" sz="1300" kern="1200"/>
        </a:p>
      </dsp:txBody>
      <dsp:txXfrm>
        <a:off x="24502" y="2132760"/>
        <a:ext cx="6260296" cy="452926"/>
      </dsp:txXfrm>
    </dsp:sp>
    <dsp:sp modelId="{F7F51DFA-7720-40FF-B9B0-84EC79E6ABFC}">
      <dsp:nvSpPr>
        <dsp:cNvPr id="0" name=""/>
        <dsp:cNvSpPr/>
      </dsp:nvSpPr>
      <dsp:spPr>
        <a:xfrm>
          <a:off x="0" y="2647629"/>
          <a:ext cx="6309300" cy="501930"/>
        </a:xfrm>
        <a:prstGeom prst="roundRect">
          <a:avLst/>
        </a:prstGeom>
        <a:solidFill>
          <a:schemeClr val="accent2">
            <a:hueOff val="-473373"/>
            <a:satOff val="-3912"/>
            <a:lumOff val="-836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0" i="0" kern="1200"/>
            <a:t>- Un programme de support financier et administratif réactif </a:t>
          </a:r>
          <a:endParaRPr lang="en-US" sz="1300" kern="1200"/>
        </a:p>
      </dsp:txBody>
      <dsp:txXfrm>
        <a:off x="24502" y="2672131"/>
        <a:ext cx="6260296" cy="452926"/>
      </dsp:txXfrm>
    </dsp:sp>
    <dsp:sp modelId="{4CD0E1F2-40EC-4E79-8AC6-7A7DCCA075EF}">
      <dsp:nvSpPr>
        <dsp:cNvPr id="0" name=""/>
        <dsp:cNvSpPr/>
      </dsp:nvSpPr>
      <dsp:spPr>
        <a:xfrm>
          <a:off x="0" y="3186999"/>
          <a:ext cx="6309300" cy="501930"/>
        </a:xfrm>
        <a:prstGeom prst="roundRect">
          <a:avLst/>
        </a:prstGeom>
        <a:solidFill>
          <a:schemeClr val="accent2">
            <a:hueOff val="-591716"/>
            <a:satOff val="-4890"/>
            <a:lumOff val="-1045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0" i="0" kern="1200"/>
            <a:t>- Augmenter considérablement le budget alloué à la recherche médicale</a:t>
          </a:r>
          <a:endParaRPr lang="en-US" sz="1300" kern="1200"/>
        </a:p>
      </dsp:txBody>
      <dsp:txXfrm>
        <a:off x="24502" y="3211501"/>
        <a:ext cx="6260296" cy="452926"/>
      </dsp:txXfrm>
    </dsp:sp>
    <dsp:sp modelId="{9D668F43-392C-4EDD-BB6B-8F8D61F42189}">
      <dsp:nvSpPr>
        <dsp:cNvPr id="0" name=""/>
        <dsp:cNvSpPr/>
      </dsp:nvSpPr>
      <dsp:spPr>
        <a:xfrm>
          <a:off x="0" y="3726369"/>
          <a:ext cx="6309300" cy="501930"/>
        </a:xfrm>
        <a:prstGeom prst="roundRect">
          <a:avLst/>
        </a:prstGeom>
        <a:solidFill>
          <a:schemeClr val="accent2">
            <a:hueOff val="-710059"/>
            <a:satOff val="-5868"/>
            <a:lumOff val="-1254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0" i="0" kern="1200"/>
            <a:t>- Diminuer le nombre de couche décisionnelle qui retarde la décision </a:t>
          </a:r>
          <a:endParaRPr lang="en-US" sz="1300" kern="1200"/>
        </a:p>
      </dsp:txBody>
      <dsp:txXfrm>
        <a:off x="24502" y="3750871"/>
        <a:ext cx="6260296" cy="4529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E29DD-D862-4B1F-964D-EB2B102CC2CC}">
      <dsp:nvSpPr>
        <dsp:cNvPr id="0" name=""/>
        <dsp:cNvSpPr/>
      </dsp:nvSpPr>
      <dsp:spPr>
        <a:xfrm>
          <a:off x="380174" y="539"/>
          <a:ext cx="2997914" cy="1798748"/>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r-FR" sz="2900" b="0" i="0" kern="1200"/>
            <a:t>Communication entre les professionnels de la santé</a:t>
          </a:r>
          <a:endParaRPr lang="en-US" sz="2900" kern="1200"/>
        </a:p>
      </dsp:txBody>
      <dsp:txXfrm>
        <a:off x="380174" y="539"/>
        <a:ext cx="2997914" cy="1798748"/>
      </dsp:txXfrm>
    </dsp:sp>
    <dsp:sp modelId="{BC59DBC2-4290-451B-9C95-5E1A2F63D8A5}">
      <dsp:nvSpPr>
        <dsp:cNvPr id="0" name=""/>
        <dsp:cNvSpPr/>
      </dsp:nvSpPr>
      <dsp:spPr>
        <a:xfrm>
          <a:off x="3677880" y="539"/>
          <a:ext cx="2997914" cy="1798748"/>
        </a:xfrm>
        <a:prstGeom prst="rect">
          <a:avLst/>
        </a:prstGeom>
        <a:gradFill rotWithShape="0">
          <a:gsLst>
            <a:gs pos="0">
              <a:schemeClr val="accent5">
                <a:hueOff val="534349"/>
                <a:satOff val="-6292"/>
                <a:lumOff val="4183"/>
                <a:alphaOff val="0"/>
                <a:tint val="96000"/>
                <a:lumMod val="104000"/>
              </a:schemeClr>
            </a:gs>
            <a:gs pos="100000">
              <a:schemeClr val="accent5">
                <a:hueOff val="534349"/>
                <a:satOff val="-6292"/>
                <a:lumOff val="4183"/>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r-FR" sz="2900" b="0" i="0" kern="1200"/>
            <a:t>Communication avec les patients</a:t>
          </a:r>
          <a:endParaRPr lang="en-US" sz="2900" kern="1200"/>
        </a:p>
      </dsp:txBody>
      <dsp:txXfrm>
        <a:off x="3677880" y="539"/>
        <a:ext cx="2997914" cy="1798748"/>
      </dsp:txXfrm>
    </dsp:sp>
    <dsp:sp modelId="{B621B851-0C52-4879-86BE-B4206D40C535}">
      <dsp:nvSpPr>
        <dsp:cNvPr id="0" name=""/>
        <dsp:cNvSpPr/>
      </dsp:nvSpPr>
      <dsp:spPr>
        <a:xfrm>
          <a:off x="6975586" y="539"/>
          <a:ext cx="2997914" cy="1798748"/>
        </a:xfrm>
        <a:prstGeom prst="rect">
          <a:avLst/>
        </a:prstGeom>
        <a:gradFill rotWithShape="0">
          <a:gsLst>
            <a:gs pos="0">
              <a:schemeClr val="accent5">
                <a:hueOff val="1068698"/>
                <a:satOff val="-12584"/>
                <a:lumOff val="8366"/>
                <a:alphaOff val="0"/>
                <a:tint val="96000"/>
                <a:lumMod val="104000"/>
              </a:schemeClr>
            </a:gs>
            <a:gs pos="100000">
              <a:schemeClr val="accent5">
                <a:hueOff val="1068698"/>
                <a:satOff val="-12584"/>
                <a:lumOff val="8366"/>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r-FR" sz="2900" b="0" i="0" kern="1200"/>
            <a:t>Travail administratif</a:t>
          </a:r>
          <a:endParaRPr lang="en-US" sz="2900" kern="1200"/>
        </a:p>
      </dsp:txBody>
      <dsp:txXfrm>
        <a:off x="6975586" y="539"/>
        <a:ext cx="2997914" cy="1798748"/>
      </dsp:txXfrm>
    </dsp:sp>
    <dsp:sp modelId="{E468538E-DA7C-4771-877F-71152A159772}">
      <dsp:nvSpPr>
        <dsp:cNvPr id="0" name=""/>
        <dsp:cNvSpPr/>
      </dsp:nvSpPr>
      <dsp:spPr>
        <a:xfrm>
          <a:off x="3677880" y="2099080"/>
          <a:ext cx="2997914" cy="1798748"/>
        </a:xfrm>
        <a:prstGeom prst="rect">
          <a:avLst/>
        </a:prstGeom>
        <a:gradFill rotWithShape="0">
          <a:gsLst>
            <a:gs pos="0">
              <a:schemeClr val="accent5">
                <a:hueOff val="1603047"/>
                <a:satOff val="-18876"/>
                <a:lumOff val="12549"/>
                <a:alphaOff val="0"/>
                <a:tint val="96000"/>
                <a:lumMod val="104000"/>
              </a:schemeClr>
            </a:gs>
            <a:gs pos="100000">
              <a:schemeClr val="accent5">
                <a:hueOff val="1603047"/>
                <a:satOff val="-18876"/>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r-FR" sz="2900" b="0" i="0" kern="1200"/>
            <a:t>Traitement des patients</a:t>
          </a:r>
          <a:endParaRPr lang="en-US" sz="2900" kern="1200"/>
        </a:p>
      </dsp:txBody>
      <dsp:txXfrm>
        <a:off x="3677880" y="2099080"/>
        <a:ext cx="2997914" cy="17987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A2D1B-6871-4131-894B-92B7C2985F09}">
      <dsp:nvSpPr>
        <dsp:cNvPr id="0" name=""/>
        <dsp:cNvSpPr/>
      </dsp:nvSpPr>
      <dsp:spPr>
        <a:xfrm>
          <a:off x="2254755" y="1616"/>
          <a:ext cx="5259747" cy="333993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6567F7A-9E6E-45DD-A253-5497C28CF1C6}">
      <dsp:nvSpPr>
        <dsp:cNvPr id="0" name=""/>
        <dsp:cNvSpPr/>
      </dsp:nvSpPr>
      <dsp:spPr>
        <a:xfrm>
          <a:off x="2839171" y="556812"/>
          <a:ext cx="5259747" cy="33399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b="0" i="0" u="none" kern="1200" dirty="0"/>
            <a:t>Adaptés dans le cadre des interactions professionnels médicaux - professionnels paramédicaux</a:t>
          </a:r>
          <a:endParaRPr lang="fr-FR" sz="2300" b="0" i="0" u="none" kern="1200" dirty="0">
            <a:latin typeface="Calisto MT" panose="02040603050505030304"/>
          </a:endParaRPr>
        </a:p>
        <a:p>
          <a:pPr marL="0" lvl="0" indent="0" algn="ctr" defTabSz="1022350" rtl="0">
            <a:lnSpc>
              <a:spcPct val="90000"/>
            </a:lnSpc>
            <a:spcBef>
              <a:spcPct val="0"/>
            </a:spcBef>
            <a:spcAft>
              <a:spcPct val="35000"/>
            </a:spcAft>
            <a:buNone/>
          </a:pPr>
          <a:r>
            <a:rPr lang="fr-FR" sz="2300" b="0" i="0" u="none" kern="1200" dirty="0">
              <a:latin typeface="Calisto MT" panose="02040603050505030304"/>
            </a:rPr>
            <a:t>Exemple : l'application</a:t>
          </a:r>
          <a:r>
            <a:rPr lang="fr-FR" sz="2300" b="0" i="0" u="none" kern="1200" dirty="0"/>
            <a:t> « </a:t>
          </a:r>
          <a:r>
            <a:rPr lang="fr-FR" sz="2300" b="1" i="0" u="none" kern="1200" dirty="0" err="1"/>
            <a:t>Paaco</a:t>
          </a:r>
          <a:r>
            <a:rPr lang="fr-FR" sz="2300" b="1" i="0" u="none" kern="1200" dirty="0"/>
            <a:t> Globule </a:t>
          </a:r>
          <a:r>
            <a:rPr lang="fr-FR" sz="2300" b="0" i="0" u="none" kern="1200" dirty="0"/>
            <a:t>»</a:t>
          </a:r>
          <a:r>
            <a:rPr lang="fr-FR" sz="2300" b="0" i="0" u="none" kern="1200" dirty="0">
              <a:latin typeface="Calisto MT" panose="02040603050505030304"/>
            </a:rPr>
            <a:t> qui </a:t>
          </a:r>
          <a:r>
            <a:rPr lang="fr-FR" sz="2300" b="0" i="0" u="none" kern="1200" dirty="0"/>
            <a:t>permet notamment aux médecins de discuter d’un patient  avec des acteurs paramédicaux par le biais d’un chat (rdv, plan personnalisé de santé,...)</a:t>
          </a:r>
          <a:endParaRPr lang="en-US" sz="2300" kern="1200" dirty="0"/>
        </a:p>
      </dsp:txBody>
      <dsp:txXfrm>
        <a:off x="2936994" y="654635"/>
        <a:ext cx="5064101" cy="31442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A2D1B-6871-4131-894B-92B7C2985F09}">
      <dsp:nvSpPr>
        <dsp:cNvPr id="0" name=""/>
        <dsp:cNvSpPr/>
      </dsp:nvSpPr>
      <dsp:spPr>
        <a:xfrm>
          <a:off x="2254755" y="1616"/>
          <a:ext cx="5259747" cy="333993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6567F7A-9E6E-45DD-A253-5497C28CF1C6}">
      <dsp:nvSpPr>
        <dsp:cNvPr id="0" name=""/>
        <dsp:cNvSpPr/>
      </dsp:nvSpPr>
      <dsp:spPr>
        <a:xfrm>
          <a:off x="2839171" y="556812"/>
          <a:ext cx="5259747" cy="33399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b="0" i="0" u="none" kern="1200" dirty="0"/>
            <a:t>Non adaptés pour des interactions entre les professionnels médicaux </a:t>
          </a:r>
        </a:p>
        <a:p>
          <a:pPr marL="0" lvl="0" indent="0" algn="l" defTabSz="1155700" rtl="0">
            <a:lnSpc>
              <a:spcPct val="90000"/>
            </a:lnSpc>
            <a:spcBef>
              <a:spcPct val="0"/>
            </a:spcBef>
            <a:spcAft>
              <a:spcPct val="35000"/>
            </a:spcAft>
            <a:buNone/>
          </a:pPr>
          <a:r>
            <a:rPr lang="fr-FR" sz="2600" b="0" i="0" u="none" kern="1200" dirty="0">
              <a:latin typeface="Calisto MT" panose="02040603050505030304"/>
            </a:rPr>
            <a:t>Actuellement : lien par téléphone</a:t>
          </a:r>
          <a:r>
            <a:rPr lang="fr-FR" sz="2600" b="0" i="0" u="none" kern="1200" dirty="0"/>
            <a:t> (</a:t>
          </a:r>
          <a:r>
            <a:rPr lang="fr-FR" sz="2600" b="0" i="0" u="none" kern="1200" dirty="0">
              <a:latin typeface="Calisto MT" panose="02040603050505030304"/>
            </a:rPr>
            <a:t>loterie</a:t>
          </a:r>
          <a:r>
            <a:rPr lang="fr-FR" sz="2600" b="0" i="0" u="none" kern="1200" dirty="0"/>
            <a:t>) ou mail </a:t>
          </a:r>
          <a:r>
            <a:rPr lang="fr-FR" sz="2600" b="0" i="0" u="none" kern="1200" dirty="0">
              <a:latin typeface="Calisto MT" panose="02040603050505030304"/>
            </a:rPr>
            <a:t>sécurisée</a:t>
          </a:r>
          <a:r>
            <a:rPr lang="fr-FR" sz="2600" b="0" i="0" u="none" kern="1200" dirty="0"/>
            <a:t> </a:t>
          </a:r>
          <a:r>
            <a:rPr lang="fr-FR" sz="2600" b="0" i="0" u="none" kern="1200" dirty="0">
              <a:latin typeface="Calisto MT" panose="02040603050505030304"/>
            </a:rPr>
            <a:t>(délais</a:t>
          </a:r>
          <a:r>
            <a:rPr lang="fr-FR" sz="2600" b="0" i="0" u="none" kern="1200" dirty="0"/>
            <a:t>)</a:t>
          </a:r>
        </a:p>
        <a:p>
          <a:pPr marL="0" lvl="0" indent="0" defTabSz="1155700" rtl="0">
            <a:lnSpc>
              <a:spcPct val="90000"/>
            </a:lnSpc>
            <a:spcBef>
              <a:spcPct val="0"/>
            </a:spcBef>
            <a:spcAft>
              <a:spcPct val="35000"/>
            </a:spcAft>
            <a:buNone/>
          </a:pPr>
          <a:r>
            <a:rPr lang="fr-FR" sz="2600" b="0" i="0" u="none" kern="1200" dirty="0">
              <a:latin typeface="Calisto MT" panose="02040603050505030304"/>
            </a:rPr>
            <a:t>Problème d'une application comme </a:t>
          </a:r>
          <a:r>
            <a:rPr lang="fr-FR" sz="2600" b="0" i="0" u="none" kern="1200" dirty="0" err="1">
              <a:latin typeface="Calisto MT" panose="02040603050505030304"/>
            </a:rPr>
            <a:t>Paaco</a:t>
          </a:r>
          <a:r>
            <a:rPr lang="fr-FR" sz="2600" b="0" i="0" u="none" kern="1200" dirty="0">
              <a:latin typeface="Calisto MT" panose="02040603050505030304"/>
            </a:rPr>
            <a:t> Globule : pas assez sécurisé</a:t>
          </a:r>
          <a:endParaRPr lang="fr-FR" sz="2600" kern="1200" dirty="0"/>
        </a:p>
      </dsp:txBody>
      <dsp:txXfrm>
        <a:off x="2936994" y="654635"/>
        <a:ext cx="5064101" cy="31442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A2D1B-6871-4131-894B-92B7C2985F09}">
      <dsp:nvSpPr>
        <dsp:cNvPr id="0" name=""/>
        <dsp:cNvSpPr/>
      </dsp:nvSpPr>
      <dsp:spPr>
        <a:xfrm>
          <a:off x="1263" y="306556"/>
          <a:ext cx="4436205" cy="281699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6567F7A-9E6E-45DD-A253-5497C28CF1C6}">
      <dsp:nvSpPr>
        <dsp:cNvPr id="0" name=""/>
        <dsp:cNvSpPr/>
      </dsp:nvSpPr>
      <dsp:spPr>
        <a:xfrm>
          <a:off x="494175" y="774822"/>
          <a:ext cx="4436205" cy="281699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r-FR" sz="3000" b="0" i="0" u="none" kern="1200" dirty="0"/>
            <a:t>Passage par l’intermédiaire du secrétariat médical du médecin</a:t>
          </a:r>
          <a:endParaRPr lang="en-US" sz="3000" kern="1200" dirty="0"/>
        </a:p>
      </dsp:txBody>
      <dsp:txXfrm>
        <a:off x="576682" y="857329"/>
        <a:ext cx="4271191" cy="2651976"/>
      </dsp:txXfrm>
    </dsp:sp>
    <dsp:sp modelId="{4CCCD877-CBC1-4914-91D3-DBFBA345473E}">
      <dsp:nvSpPr>
        <dsp:cNvPr id="0" name=""/>
        <dsp:cNvSpPr/>
      </dsp:nvSpPr>
      <dsp:spPr>
        <a:xfrm>
          <a:off x="5423293" y="306556"/>
          <a:ext cx="4436205" cy="281699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E963C4B-5DFE-4202-8562-3B01F0024B32}">
      <dsp:nvSpPr>
        <dsp:cNvPr id="0" name=""/>
        <dsp:cNvSpPr/>
      </dsp:nvSpPr>
      <dsp:spPr>
        <a:xfrm>
          <a:off x="5916205" y="774822"/>
          <a:ext cx="4436205" cy="281699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App type “</a:t>
          </a:r>
          <a:r>
            <a:rPr lang="en-US" sz="3000" kern="1200" dirty="0" err="1"/>
            <a:t>Doctolib</a:t>
          </a:r>
          <a:r>
            <a:rPr lang="en-US" sz="3000" kern="1200" dirty="0"/>
            <a:t>” </a:t>
          </a:r>
          <a:r>
            <a:rPr lang="fr-FR" sz="3000" b="0" i="0" u="none" kern="1200" dirty="0"/>
            <a:t>permettant au patient d’avoir accès à une multitude de médecins (</a:t>
          </a:r>
          <a:r>
            <a:rPr lang="fr-FR" sz="3000" b="0" i="0" u="none" kern="1200" dirty="0">
              <a:latin typeface="Calisto MT" panose="02040603050505030304"/>
            </a:rPr>
            <a:t>traitement</a:t>
          </a:r>
          <a:r>
            <a:rPr lang="fr-FR" sz="3000" b="0" i="0" u="none" kern="1200" dirty="0"/>
            <a:t> dépersonnalisé)</a:t>
          </a:r>
          <a:endParaRPr lang="en-US" sz="3000" kern="1200" dirty="0"/>
        </a:p>
      </dsp:txBody>
      <dsp:txXfrm>
        <a:off x="5998712" y="857329"/>
        <a:ext cx="4271191" cy="26519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46EA2-D7C3-49E1-8D7F-EEB0FC2FDEC4}">
      <dsp:nvSpPr>
        <dsp:cNvPr id="0" name=""/>
        <dsp:cNvSpPr/>
      </dsp:nvSpPr>
      <dsp:spPr>
        <a:xfrm>
          <a:off x="1109" y="1317982"/>
          <a:ext cx="1470483" cy="147048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b="1" kern="1200" dirty="0" err="1">
              <a:latin typeface="Calisto MT" panose="02040603050505030304"/>
            </a:rPr>
            <a:t>Accès</a:t>
          </a:r>
          <a:r>
            <a:rPr lang="en-US" sz="1500" b="1" kern="1200" dirty="0">
              <a:latin typeface="Calisto MT" panose="02040603050505030304"/>
            </a:rPr>
            <a:t> aux </a:t>
          </a:r>
          <a:r>
            <a:rPr lang="en-US" sz="1500" b="1" kern="1200" dirty="0" err="1">
              <a:latin typeface="Calisto MT" panose="02040603050505030304"/>
            </a:rPr>
            <a:t>soins</a:t>
          </a:r>
          <a:r>
            <a:rPr lang="en-US" sz="1500" b="1" kern="1200" dirty="0">
              <a:latin typeface="Calisto MT" panose="02040603050505030304"/>
            </a:rPr>
            <a:t> et </a:t>
          </a:r>
          <a:r>
            <a:rPr lang="en-US" sz="1500" b="1" kern="1200" dirty="0" err="1">
              <a:latin typeface="Calisto MT" panose="02040603050505030304"/>
            </a:rPr>
            <a:t>délai</a:t>
          </a:r>
          <a:r>
            <a:rPr lang="en-US" sz="1500" b="1" kern="1200" dirty="0">
              <a:latin typeface="Calisto MT" panose="02040603050505030304"/>
            </a:rPr>
            <a:t> de </a:t>
          </a:r>
          <a:r>
            <a:rPr lang="en-US" sz="1500" b="1" kern="1200" dirty="0" err="1">
              <a:latin typeface="Calisto MT" panose="02040603050505030304"/>
            </a:rPr>
            <a:t>prise</a:t>
          </a:r>
          <a:r>
            <a:rPr lang="en-US" sz="1500" b="1" kern="1200" dirty="0">
              <a:latin typeface="Calisto MT" panose="02040603050505030304"/>
            </a:rPr>
            <a:t> </a:t>
          </a:r>
          <a:r>
            <a:rPr lang="en-US" sz="1500" b="1" kern="1200" dirty="0" err="1">
              <a:latin typeface="Calisto MT" panose="02040603050505030304"/>
            </a:rPr>
            <a:t>en</a:t>
          </a:r>
          <a:r>
            <a:rPr lang="en-US" sz="1500" b="1" kern="1200" dirty="0">
              <a:latin typeface="Calisto MT" panose="02040603050505030304"/>
            </a:rPr>
            <a:t> charge</a:t>
          </a:r>
          <a:endParaRPr lang="en-US" sz="1500" b="1" kern="1200" dirty="0"/>
        </a:p>
      </dsp:txBody>
      <dsp:txXfrm>
        <a:off x="216456" y="1533329"/>
        <a:ext cx="1039789" cy="1039789"/>
      </dsp:txXfrm>
    </dsp:sp>
    <dsp:sp modelId="{7E5FEFC0-D320-42B5-91AD-E6F27066CF90}">
      <dsp:nvSpPr>
        <dsp:cNvPr id="0" name=""/>
        <dsp:cNvSpPr/>
      </dsp:nvSpPr>
      <dsp:spPr>
        <a:xfrm>
          <a:off x="1590995" y="1626783"/>
          <a:ext cx="852880" cy="85288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704044" y="1952924"/>
        <a:ext cx="626782" cy="200598"/>
      </dsp:txXfrm>
    </dsp:sp>
    <dsp:sp modelId="{63C30F8E-752F-4BC1-8FC1-183A6C62FC40}">
      <dsp:nvSpPr>
        <dsp:cNvPr id="0" name=""/>
        <dsp:cNvSpPr/>
      </dsp:nvSpPr>
      <dsp:spPr>
        <a:xfrm>
          <a:off x="2563278" y="1317982"/>
          <a:ext cx="1470483" cy="147048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b="1" kern="1200" dirty="0" err="1">
              <a:latin typeface="Calisto MT" panose="02040603050505030304"/>
            </a:rPr>
            <a:t>Qualité</a:t>
          </a:r>
          <a:r>
            <a:rPr lang="en-US" sz="1500" b="1" kern="1200" dirty="0">
              <a:latin typeface="Calisto MT" panose="02040603050505030304"/>
            </a:rPr>
            <a:t> des </a:t>
          </a:r>
          <a:r>
            <a:rPr lang="en-US" sz="1500" b="1" kern="1200" dirty="0" err="1">
              <a:latin typeface="Calisto MT" panose="02040603050505030304"/>
            </a:rPr>
            <a:t>soins</a:t>
          </a:r>
          <a:endParaRPr lang="en-US" sz="1500" b="1" kern="1200" dirty="0"/>
        </a:p>
      </dsp:txBody>
      <dsp:txXfrm>
        <a:off x="2778625" y="1533329"/>
        <a:ext cx="1039789" cy="1039789"/>
      </dsp:txXfrm>
    </dsp:sp>
    <dsp:sp modelId="{085F557D-BFB0-4559-AFE3-CE7F78AB0C70}">
      <dsp:nvSpPr>
        <dsp:cNvPr id="0" name=""/>
        <dsp:cNvSpPr/>
      </dsp:nvSpPr>
      <dsp:spPr>
        <a:xfrm>
          <a:off x="4153165" y="1626783"/>
          <a:ext cx="852880" cy="85288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266214" y="1802476"/>
        <a:ext cx="626782" cy="501494"/>
      </dsp:txXfrm>
    </dsp:sp>
    <dsp:sp modelId="{29E1D46F-2D75-4D26-9287-7AB854C72F36}">
      <dsp:nvSpPr>
        <dsp:cNvPr id="0" name=""/>
        <dsp:cNvSpPr/>
      </dsp:nvSpPr>
      <dsp:spPr>
        <a:xfrm>
          <a:off x="5125448" y="1317982"/>
          <a:ext cx="1470483" cy="147048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Calisto MT" panose="02040603050505030304"/>
            </a:rPr>
            <a:t>Traitement performant</a:t>
          </a:r>
          <a:endParaRPr lang="en-US" sz="1500" b="1" kern="1200" dirty="0"/>
        </a:p>
      </dsp:txBody>
      <dsp:txXfrm>
        <a:off x="5340795" y="1533329"/>
        <a:ext cx="1039789" cy="10397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80D42-26F6-4429-B73D-CA89871478D2}">
      <dsp:nvSpPr>
        <dsp:cNvPr id="0" name=""/>
        <dsp:cNvSpPr/>
      </dsp:nvSpPr>
      <dsp:spPr>
        <a:xfrm>
          <a:off x="3413372" y="759"/>
          <a:ext cx="1878842" cy="93942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dirty="0" err="1">
              <a:latin typeface="Calisto MT" panose="02040603050505030304"/>
            </a:rPr>
            <a:t>Médecin</a:t>
          </a:r>
          <a:r>
            <a:rPr lang="en-US" sz="1500" b="1" kern="1200" dirty="0">
              <a:latin typeface="Calisto MT" panose="02040603050505030304"/>
            </a:rPr>
            <a:t> </a:t>
          </a:r>
          <a:r>
            <a:rPr lang="en-US" sz="1500" b="1" kern="1200" dirty="0" err="1">
              <a:latin typeface="Calisto MT" panose="02040603050505030304"/>
            </a:rPr>
            <a:t>traitant</a:t>
          </a:r>
          <a:r>
            <a:rPr lang="en-US" sz="1500" b="1" kern="1200" dirty="0">
              <a:latin typeface="Calisto MT" panose="02040603050505030304"/>
            </a:rPr>
            <a:t>/</a:t>
          </a:r>
          <a:r>
            <a:rPr lang="en-US" sz="1500" b="1" kern="1200" dirty="0" err="1">
              <a:latin typeface="Calisto MT" panose="02040603050505030304"/>
            </a:rPr>
            <a:t>généraliste</a:t>
          </a:r>
          <a:endParaRPr lang="en-US" sz="1500" b="1" kern="1200" dirty="0"/>
        </a:p>
      </dsp:txBody>
      <dsp:txXfrm>
        <a:off x="3440887" y="28274"/>
        <a:ext cx="1823812" cy="884391"/>
      </dsp:txXfrm>
    </dsp:sp>
    <dsp:sp modelId="{7845B46A-8326-4B0F-BA1D-71D5BA4BF980}">
      <dsp:nvSpPr>
        <dsp:cNvPr id="0" name=""/>
        <dsp:cNvSpPr/>
      </dsp:nvSpPr>
      <dsp:spPr>
        <a:xfrm rot="3600000">
          <a:off x="4639215" y="1648743"/>
          <a:ext cx="977539" cy="32879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737854" y="1714502"/>
        <a:ext cx="780261" cy="197279"/>
      </dsp:txXfrm>
    </dsp:sp>
    <dsp:sp modelId="{A827E526-05AD-460F-A897-833BC3C6556F}">
      <dsp:nvSpPr>
        <dsp:cNvPr id="0" name=""/>
        <dsp:cNvSpPr/>
      </dsp:nvSpPr>
      <dsp:spPr>
        <a:xfrm>
          <a:off x="4963755" y="2686103"/>
          <a:ext cx="1878842" cy="93942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dirty="0" err="1">
              <a:latin typeface="Calisto MT" panose="02040603050505030304"/>
            </a:rPr>
            <a:t>Médecin</a:t>
          </a:r>
          <a:r>
            <a:rPr lang="en-US" sz="1500" b="1" kern="1200" dirty="0">
              <a:latin typeface="Calisto MT" panose="02040603050505030304"/>
            </a:rPr>
            <a:t> </a:t>
          </a:r>
          <a:r>
            <a:rPr lang="en-US" sz="1500" b="1" kern="1200" dirty="0" err="1">
              <a:latin typeface="Calisto MT" panose="02040603050505030304"/>
            </a:rPr>
            <a:t>spécialiste</a:t>
          </a:r>
          <a:endParaRPr lang="en-US" sz="1500" b="1" kern="1200" dirty="0"/>
        </a:p>
      </dsp:txBody>
      <dsp:txXfrm>
        <a:off x="4991270" y="2713618"/>
        <a:ext cx="1823812" cy="884391"/>
      </dsp:txXfrm>
    </dsp:sp>
    <dsp:sp modelId="{7056D730-DE05-4CCA-A4F3-ED8E47A26BC2}">
      <dsp:nvSpPr>
        <dsp:cNvPr id="0" name=""/>
        <dsp:cNvSpPr/>
      </dsp:nvSpPr>
      <dsp:spPr>
        <a:xfrm rot="10800000">
          <a:off x="3864023" y="2991414"/>
          <a:ext cx="977539" cy="32879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962662" y="3057173"/>
        <a:ext cx="780261" cy="197279"/>
      </dsp:txXfrm>
    </dsp:sp>
    <dsp:sp modelId="{0766AFB6-0734-4E0E-9F10-04ADDCC2D494}">
      <dsp:nvSpPr>
        <dsp:cNvPr id="0" name=""/>
        <dsp:cNvSpPr/>
      </dsp:nvSpPr>
      <dsp:spPr>
        <a:xfrm>
          <a:off x="1862988" y="2686103"/>
          <a:ext cx="1878842" cy="93942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listo MT" panose="02040603050505030304"/>
            </a:rPr>
            <a:t>Patient</a:t>
          </a:r>
          <a:endParaRPr lang="en-US" sz="1500" b="1" kern="1200" dirty="0"/>
        </a:p>
      </dsp:txBody>
      <dsp:txXfrm>
        <a:off x="1890503" y="2713618"/>
        <a:ext cx="1823812" cy="884391"/>
      </dsp:txXfrm>
    </dsp:sp>
    <dsp:sp modelId="{1D0568BE-2ED2-441D-8FCE-86241C571C46}">
      <dsp:nvSpPr>
        <dsp:cNvPr id="0" name=""/>
        <dsp:cNvSpPr/>
      </dsp:nvSpPr>
      <dsp:spPr>
        <a:xfrm rot="18000000">
          <a:off x="3088831" y="1648743"/>
          <a:ext cx="977539" cy="32879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187470" y="1714502"/>
        <a:ext cx="780261" cy="1972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4D056-93BF-4951-9E7D-448847FD0ADC}" type="datetimeFigureOut">
              <a:t>5/5/2022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1BA1F-0475-42B0-A3F9-E2E92B58E6C7}" type="slidenum">
              <a:t>‹#›</a:t>
            </a:fld>
            <a:endParaRPr lang="en-US"/>
          </a:p>
        </p:txBody>
      </p:sp>
    </p:spTree>
    <p:extLst>
      <p:ext uri="{BB962C8B-B14F-4D97-AF65-F5344CB8AC3E}">
        <p14:creationId xmlns:p14="http://schemas.microsoft.com/office/powerpoint/2010/main" val="296628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spcAft>
                <a:spcPts val="600"/>
              </a:spcAft>
              <a:buFont typeface="Arial"/>
              <a:buChar char="•"/>
            </a:pPr>
            <a:r>
              <a:rPr lang="fr-FR" b="1" u="sng" dirty="0" err="1"/>
              <a:t>Definition</a:t>
            </a:r>
            <a:r>
              <a:rPr lang="fr-FR" b="1" u="sng" dirty="0"/>
              <a:t> :</a:t>
            </a:r>
            <a:endParaRPr lang="en-US" dirty="0"/>
          </a:p>
          <a:p>
            <a:pPr marL="36830">
              <a:spcBef>
                <a:spcPct val="20000"/>
              </a:spcBef>
              <a:spcAft>
                <a:spcPts val="600"/>
              </a:spcAft>
            </a:pPr>
            <a:r>
              <a:rPr lang="fr-FR" dirty="0"/>
              <a:t>Les soins non programmés (SNP) répondent aux besoins des patients souffrant d’un problème de santé qui ne relève pas de l’urgence vitale mais dont la prise en charge ne peut être ni anticipée ni retardée. Ces soins ne sont pas des urgences mais nécessitent cependant une prise en charge rapide de 24h à 48h maximum et parfois des délais plus courts sans rendez-vous.</a:t>
            </a:r>
          </a:p>
        </p:txBody>
      </p:sp>
      <p:sp>
        <p:nvSpPr>
          <p:cNvPr id="4" name="Slide Number Placeholder 3"/>
          <p:cNvSpPr>
            <a:spLocks noGrp="1"/>
          </p:cNvSpPr>
          <p:nvPr>
            <p:ph type="sldNum" sz="quarter" idx="5"/>
          </p:nvPr>
        </p:nvSpPr>
        <p:spPr/>
        <p:txBody>
          <a:bodyPr/>
          <a:lstStyle/>
          <a:p>
            <a:fld id="{5EC1BA1F-0475-42B0-A3F9-E2E92B58E6C7}" type="slidenum">
              <a:t>10</a:t>
            </a:fld>
            <a:endParaRPr lang="en-US"/>
          </a:p>
        </p:txBody>
      </p:sp>
    </p:spTree>
    <p:extLst>
      <p:ext uri="{BB962C8B-B14F-4D97-AF65-F5344CB8AC3E}">
        <p14:creationId xmlns:p14="http://schemas.microsoft.com/office/powerpoint/2010/main" val="2311566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fr-FR"/>
              <a:t>Modifiez le style du titre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09AC175-21DA-4AAE-AFF7-7043DA06E567}" type="datetimeFigureOut">
              <a:rPr lang="fr-FR" smtClean="0"/>
              <a:t>05/05/2022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569C19-5570-4002-8CAD-2381541690D1}" type="slidenum">
              <a:rPr lang="fr-FR" smtClean="0"/>
              <a:t>‹#›</a:t>
            </a:fld>
            <a:endParaRPr lang="fr-FR"/>
          </a:p>
        </p:txBody>
      </p:sp>
    </p:spTree>
    <p:extLst>
      <p:ext uri="{BB962C8B-B14F-4D97-AF65-F5344CB8AC3E}">
        <p14:creationId xmlns:p14="http://schemas.microsoft.com/office/powerpoint/2010/main" val="22207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09AC175-21DA-4AAE-AFF7-7043DA06E567}" type="datetimeFigureOut">
              <a:rPr lang="fr-FR" smtClean="0"/>
              <a:t>05/05/2022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1569C19-5570-4002-8CAD-2381541690D1}" type="slidenum">
              <a:rPr lang="fr-FR" smtClean="0"/>
              <a:t>‹#›</a:t>
            </a:fld>
            <a:endParaRPr lang="fr-FR"/>
          </a:p>
        </p:txBody>
      </p:sp>
    </p:spTree>
    <p:extLst>
      <p:ext uri="{BB962C8B-B14F-4D97-AF65-F5344CB8AC3E}">
        <p14:creationId xmlns:p14="http://schemas.microsoft.com/office/powerpoint/2010/main" val="551953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09AC175-21DA-4AAE-AFF7-7043DA06E567}" type="datetimeFigureOut">
              <a:rPr lang="fr-FR" smtClean="0"/>
              <a:t>05/05/2022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1569C19-5570-4002-8CAD-2381541690D1}" type="slidenum">
              <a:rPr lang="fr-FR" smtClean="0"/>
              <a:t>‹#›</a:t>
            </a:fld>
            <a:endParaRPr lang="fr-FR"/>
          </a:p>
        </p:txBody>
      </p:sp>
    </p:spTree>
    <p:extLst>
      <p:ext uri="{BB962C8B-B14F-4D97-AF65-F5344CB8AC3E}">
        <p14:creationId xmlns:p14="http://schemas.microsoft.com/office/powerpoint/2010/main" val="471488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09AC175-21DA-4AAE-AFF7-7043DA06E567}" type="datetimeFigureOut">
              <a:rPr lang="fr-FR" smtClean="0"/>
              <a:t>05/05/2022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1569C19-5570-4002-8CAD-2381541690D1}" type="slidenum">
              <a:rPr lang="fr-FR" smtClean="0"/>
              <a:t>‹#›</a:t>
            </a:fld>
            <a:endParaRPr lang="fr-F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62661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09AC175-21DA-4AAE-AFF7-7043DA06E567}" type="datetimeFigureOut">
              <a:rPr lang="fr-FR" smtClean="0"/>
              <a:t>05/05/2022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1569C19-5570-4002-8CAD-2381541690D1}" type="slidenum">
              <a:rPr lang="fr-FR" smtClean="0"/>
              <a:t>‹#›</a:t>
            </a:fld>
            <a:endParaRPr lang="fr-FR"/>
          </a:p>
        </p:txBody>
      </p:sp>
    </p:spTree>
    <p:extLst>
      <p:ext uri="{BB962C8B-B14F-4D97-AF65-F5344CB8AC3E}">
        <p14:creationId xmlns:p14="http://schemas.microsoft.com/office/powerpoint/2010/main" val="411733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609AC175-21DA-4AAE-AFF7-7043DA06E567}" type="datetimeFigureOut">
              <a:rPr lang="fr-FR" smtClean="0"/>
              <a:t>05/05/2022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1569C19-5570-4002-8CAD-2381541690D1}" type="slidenum">
              <a:rPr lang="fr-FR" smtClean="0"/>
              <a:t>‹#›</a:t>
            </a:fld>
            <a:endParaRPr lang="fr-FR"/>
          </a:p>
        </p:txBody>
      </p:sp>
    </p:spTree>
    <p:extLst>
      <p:ext uri="{BB962C8B-B14F-4D97-AF65-F5344CB8AC3E}">
        <p14:creationId xmlns:p14="http://schemas.microsoft.com/office/powerpoint/2010/main" val="2272989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609AC175-21DA-4AAE-AFF7-7043DA06E567}" type="datetimeFigureOut">
              <a:rPr lang="fr-FR" smtClean="0"/>
              <a:t>05/05/2022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1569C19-5570-4002-8CAD-2381541690D1}" type="slidenum">
              <a:rPr lang="fr-FR" smtClean="0"/>
              <a:t>‹#›</a:t>
            </a:fld>
            <a:endParaRPr lang="fr-FR"/>
          </a:p>
        </p:txBody>
      </p:sp>
    </p:spTree>
    <p:extLst>
      <p:ext uri="{BB962C8B-B14F-4D97-AF65-F5344CB8AC3E}">
        <p14:creationId xmlns:p14="http://schemas.microsoft.com/office/powerpoint/2010/main" val="1425104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09AC175-21DA-4AAE-AFF7-7043DA06E567}" type="datetimeFigureOut">
              <a:rPr lang="fr-FR" smtClean="0"/>
              <a:t>05/05/2022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569C19-5570-4002-8CAD-2381541690D1}" type="slidenum">
              <a:rPr lang="fr-FR" smtClean="0"/>
              <a:t>‹#›</a:t>
            </a:fld>
            <a:endParaRPr lang="fr-FR"/>
          </a:p>
        </p:txBody>
      </p:sp>
    </p:spTree>
    <p:extLst>
      <p:ext uri="{BB962C8B-B14F-4D97-AF65-F5344CB8AC3E}">
        <p14:creationId xmlns:p14="http://schemas.microsoft.com/office/powerpoint/2010/main" val="4093280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09AC175-21DA-4AAE-AFF7-7043DA06E567}" type="datetimeFigureOut">
              <a:rPr lang="fr-FR" smtClean="0"/>
              <a:t>05/05/2022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569C19-5570-4002-8CAD-2381541690D1}" type="slidenum">
              <a:rPr lang="fr-FR" smtClean="0"/>
              <a:t>‹#›</a:t>
            </a:fld>
            <a:endParaRPr lang="fr-FR"/>
          </a:p>
        </p:txBody>
      </p:sp>
    </p:spTree>
    <p:extLst>
      <p:ext uri="{BB962C8B-B14F-4D97-AF65-F5344CB8AC3E}">
        <p14:creationId xmlns:p14="http://schemas.microsoft.com/office/powerpoint/2010/main" val="108352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09AC175-21DA-4AAE-AFF7-7043DA06E567}" type="datetimeFigureOut">
              <a:rPr lang="fr-FR" smtClean="0"/>
              <a:t>05/05/2022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569C19-5570-4002-8CAD-2381541690D1}" type="slidenum">
              <a:rPr lang="fr-FR" smtClean="0"/>
              <a:t>‹#›</a:t>
            </a:fld>
            <a:endParaRPr lang="fr-FR"/>
          </a:p>
        </p:txBody>
      </p:sp>
    </p:spTree>
    <p:extLst>
      <p:ext uri="{BB962C8B-B14F-4D97-AF65-F5344CB8AC3E}">
        <p14:creationId xmlns:p14="http://schemas.microsoft.com/office/powerpoint/2010/main" val="127633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09AC175-21DA-4AAE-AFF7-7043DA06E567}" type="datetimeFigureOut">
              <a:rPr lang="fr-FR" smtClean="0"/>
              <a:t>05/05/2022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569C19-5570-4002-8CAD-2381541690D1}" type="slidenum">
              <a:rPr lang="fr-FR" smtClean="0"/>
              <a:t>‹#›</a:t>
            </a:fld>
            <a:endParaRPr lang="fr-FR"/>
          </a:p>
        </p:txBody>
      </p:sp>
    </p:spTree>
    <p:extLst>
      <p:ext uri="{BB962C8B-B14F-4D97-AF65-F5344CB8AC3E}">
        <p14:creationId xmlns:p14="http://schemas.microsoft.com/office/powerpoint/2010/main" val="162951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09AC175-21DA-4AAE-AFF7-7043DA06E567}" type="datetimeFigureOut">
              <a:rPr lang="fr-FR" smtClean="0"/>
              <a:t>05/05/2022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1569C19-5570-4002-8CAD-2381541690D1}" type="slidenum">
              <a:rPr lang="fr-FR" smtClean="0"/>
              <a:t>‹#›</a:t>
            </a:fld>
            <a:endParaRPr lang="fr-FR"/>
          </a:p>
        </p:txBody>
      </p:sp>
    </p:spTree>
    <p:extLst>
      <p:ext uri="{BB962C8B-B14F-4D97-AF65-F5344CB8AC3E}">
        <p14:creationId xmlns:p14="http://schemas.microsoft.com/office/powerpoint/2010/main" val="1693673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09AC175-21DA-4AAE-AFF7-7043DA06E567}" type="datetimeFigureOut">
              <a:rPr lang="fr-FR" smtClean="0"/>
              <a:t>05/05/2022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1569C19-5570-4002-8CAD-2381541690D1}" type="slidenum">
              <a:rPr lang="fr-FR" smtClean="0"/>
              <a:t>‹#›</a:t>
            </a:fld>
            <a:endParaRPr lang="fr-FR"/>
          </a:p>
        </p:txBody>
      </p:sp>
    </p:spTree>
    <p:extLst>
      <p:ext uri="{BB962C8B-B14F-4D97-AF65-F5344CB8AC3E}">
        <p14:creationId xmlns:p14="http://schemas.microsoft.com/office/powerpoint/2010/main" val="3879432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09AC175-21DA-4AAE-AFF7-7043DA06E567}" type="datetimeFigureOut">
              <a:rPr lang="fr-FR" smtClean="0"/>
              <a:t>05/05/2022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1569C19-5570-4002-8CAD-2381541690D1}" type="slidenum">
              <a:rPr lang="fr-FR" smtClean="0"/>
              <a:t>‹#›</a:t>
            </a:fld>
            <a:endParaRPr lang="fr-FR"/>
          </a:p>
        </p:txBody>
      </p:sp>
    </p:spTree>
    <p:extLst>
      <p:ext uri="{BB962C8B-B14F-4D97-AF65-F5344CB8AC3E}">
        <p14:creationId xmlns:p14="http://schemas.microsoft.com/office/powerpoint/2010/main" val="2728295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AC175-21DA-4AAE-AFF7-7043DA06E567}" type="datetimeFigureOut">
              <a:rPr lang="fr-FR" smtClean="0"/>
              <a:t>05/05/2022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1569C19-5570-4002-8CAD-2381541690D1}" type="slidenum">
              <a:rPr lang="fr-FR" smtClean="0"/>
              <a:t>‹#›</a:t>
            </a:fld>
            <a:endParaRPr lang="fr-FR"/>
          </a:p>
        </p:txBody>
      </p:sp>
    </p:spTree>
    <p:extLst>
      <p:ext uri="{BB962C8B-B14F-4D97-AF65-F5344CB8AC3E}">
        <p14:creationId xmlns:p14="http://schemas.microsoft.com/office/powerpoint/2010/main" val="152565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09AC175-21DA-4AAE-AFF7-7043DA06E567}" type="datetimeFigureOut">
              <a:rPr lang="fr-FR" smtClean="0"/>
              <a:t>05/05/2022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1569C19-5570-4002-8CAD-2381541690D1}" type="slidenum">
              <a:rPr lang="fr-FR" smtClean="0"/>
              <a:t>‹#›</a:t>
            </a:fld>
            <a:endParaRPr lang="fr-FR"/>
          </a:p>
        </p:txBody>
      </p:sp>
    </p:spTree>
    <p:extLst>
      <p:ext uri="{BB962C8B-B14F-4D97-AF65-F5344CB8AC3E}">
        <p14:creationId xmlns:p14="http://schemas.microsoft.com/office/powerpoint/2010/main" val="36010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09AC175-21DA-4AAE-AFF7-7043DA06E567}" type="datetimeFigureOut">
              <a:rPr lang="fr-FR" smtClean="0"/>
              <a:t>05/05/2022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1569C19-5570-4002-8CAD-2381541690D1}" type="slidenum">
              <a:rPr lang="fr-FR" smtClean="0"/>
              <a:t>‹#›</a:t>
            </a:fld>
            <a:endParaRPr lang="fr-FR"/>
          </a:p>
        </p:txBody>
      </p:sp>
    </p:spTree>
    <p:extLst>
      <p:ext uri="{BB962C8B-B14F-4D97-AF65-F5344CB8AC3E}">
        <p14:creationId xmlns:p14="http://schemas.microsoft.com/office/powerpoint/2010/main" val="245717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09AC175-21DA-4AAE-AFF7-7043DA06E567}" type="datetimeFigureOut">
              <a:rPr lang="fr-FR" smtClean="0"/>
              <a:t>05/05/2022</a:t>
            </a:fld>
            <a:endParaRPr lang="fr-F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fr-F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1569C19-5570-4002-8CAD-2381541690D1}" type="slidenum">
              <a:rPr lang="fr-FR" smtClean="0"/>
              <a:t>‹#›</a:t>
            </a:fld>
            <a:endParaRPr lang="fr-FR"/>
          </a:p>
        </p:txBody>
      </p:sp>
    </p:spTree>
    <p:extLst>
      <p:ext uri="{BB962C8B-B14F-4D97-AF65-F5344CB8AC3E}">
        <p14:creationId xmlns:p14="http://schemas.microsoft.com/office/powerpoint/2010/main" val="3606513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4.pn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researchleap.com/selected-aspects-of-information-security-management-in-entities-performing-medical-activity/" TargetMode="Externa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ww.ieschavesnogales.es/2018/11/cambio-de-horario-de-secretaria.html" TargetMode="Externa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microsoft.com/office/2018/10/relationships/comments" Target="../comments/modernComment_102_FDA2A5D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ourses.lumenlearning.com/suny-esc-wm-englishcomposition1/chapter/conclusions/" TargetMode="Externa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14C48C-8DAA-4015-9B10-EA5BFEEB0F5A}"/>
              </a:ext>
            </a:extLst>
          </p:cNvPr>
          <p:cNvSpPr>
            <a:spLocks noGrp="1"/>
          </p:cNvSpPr>
          <p:nvPr>
            <p:ph type="ctrTitle"/>
          </p:nvPr>
        </p:nvSpPr>
        <p:spPr>
          <a:xfrm>
            <a:off x="715433" y="1011382"/>
            <a:ext cx="3415658" cy="970450"/>
          </a:xfrm>
        </p:spPr>
        <p:txBody>
          <a:bodyPr vert="horz" lIns="91440" tIns="45720" rIns="91440" bIns="45720" rtlCol="0" anchor="b">
            <a:noAutofit/>
          </a:bodyPr>
          <a:lstStyle/>
          <a:p>
            <a:pPr algn="l"/>
            <a:r>
              <a:rPr lang="en-US" sz="4800" b="1" dirty="0"/>
              <a:t>HSI </a:t>
            </a:r>
            <a:r>
              <a:rPr lang="en-US" sz="4800" b="1" dirty="0" err="1"/>
              <a:t>Projet</a:t>
            </a:r>
            <a:r>
              <a:rPr lang="en-US" sz="4800" b="1" dirty="0"/>
              <a:t> - INOMED</a:t>
            </a:r>
          </a:p>
        </p:txBody>
      </p:sp>
      <p:sp>
        <p:nvSpPr>
          <p:cNvPr id="3" name="Sous-titre 2">
            <a:extLst>
              <a:ext uri="{FF2B5EF4-FFF2-40B4-BE49-F238E27FC236}">
                <a16:creationId xmlns:a16="http://schemas.microsoft.com/office/drawing/2014/main" id="{0517B979-E2C9-4BC5-89A0-BFC3C99510D5}"/>
              </a:ext>
            </a:extLst>
          </p:cNvPr>
          <p:cNvSpPr>
            <a:spLocks noGrp="1"/>
          </p:cNvSpPr>
          <p:nvPr>
            <p:ph type="subTitle" idx="1"/>
          </p:nvPr>
        </p:nvSpPr>
        <p:spPr>
          <a:xfrm>
            <a:off x="913795" y="2522158"/>
            <a:ext cx="3078749" cy="4058751"/>
          </a:xfrm>
        </p:spPr>
        <p:txBody>
          <a:bodyPr vert="horz" lIns="91440" tIns="45720" rIns="91440" bIns="45720" rtlCol="0" anchor="t">
            <a:normAutofit/>
          </a:bodyPr>
          <a:lstStyle/>
          <a:p>
            <a:pPr algn="l"/>
            <a:r>
              <a:rPr lang="en-US" sz="1900" dirty="0">
                <a:solidFill>
                  <a:schemeClr val="tx2"/>
                </a:solidFill>
              </a:rPr>
              <a:t>PELLERIN DE BEAUVAIS MARIE-GABRIELLE</a:t>
            </a:r>
            <a:endParaRPr lang="en-US"/>
          </a:p>
          <a:p>
            <a:pPr algn="l"/>
            <a:br>
              <a:rPr lang="en-US" sz="1900" dirty="0"/>
            </a:br>
            <a:r>
              <a:rPr lang="en-US" sz="1900" dirty="0">
                <a:solidFill>
                  <a:schemeClr val="tx2"/>
                </a:solidFill>
              </a:rPr>
              <a:t>STROBBE CHARLOTTE</a:t>
            </a:r>
            <a:endParaRPr lang="en-US"/>
          </a:p>
          <a:p>
            <a:pPr algn="l"/>
            <a:br>
              <a:rPr lang="en-US" sz="1900" dirty="0"/>
            </a:br>
            <a:r>
              <a:rPr lang="en-US" sz="1900" dirty="0">
                <a:solidFill>
                  <a:schemeClr val="tx2"/>
                </a:solidFill>
              </a:rPr>
              <a:t>ZIADE ERIC</a:t>
            </a:r>
            <a:endParaRPr lang="en-US"/>
          </a:p>
          <a:p>
            <a:pPr algn="l"/>
            <a:br>
              <a:rPr lang="en-US" sz="2800" dirty="0">
                <a:solidFill>
                  <a:schemeClr val="tx2"/>
                </a:solidFill>
              </a:rPr>
            </a:br>
            <a:endParaRPr lang="en-US" sz="2800" dirty="0">
              <a:solidFill>
                <a:schemeClr val="tx2"/>
              </a:solidFill>
            </a:endParaRPr>
          </a:p>
        </p:txBody>
      </p:sp>
      <p:pic>
        <p:nvPicPr>
          <p:cNvPr id="1030" name="Picture 72">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1028" name="Picture 4" descr="Digression #9 // Médecine du futur">
            <a:extLst>
              <a:ext uri="{FF2B5EF4-FFF2-40B4-BE49-F238E27FC236}">
                <a16:creationId xmlns:a16="http://schemas.microsoft.com/office/drawing/2014/main" id="{C5DAF557-7AE2-40FB-8578-9E7A23C275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617" r="20877" b="-1"/>
          <a:stretch/>
        </p:blipFill>
        <p:spPr bwMode="auto">
          <a:xfrm>
            <a:off x="4654295" y="10"/>
            <a:ext cx="753770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077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7D1E402-F913-4E28-9EB7-3633A28CAF73}"/>
              </a:ext>
            </a:extLst>
          </p:cNvPr>
          <p:cNvSpPr>
            <a:spLocks noGrp="1"/>
          </p:cNvSpPr>
          <p:nvPr>
            <p:ph type="title"/>
          </p:nvPr>
        </p:nvSpPr>
        <p:spPr>
          <a:xfrm>
            <a:off x="834013" y="1115568"/>
            <a:ext cx="3487616" cy="4626864"/>
          </a:xfrm>
        </p:spPr>
        <p:txBody>
          <a:bodyPr>
            <a:normAutofit/>
          </a:bodyPr>
          <a:lstStyle/>
          <a:p>
            <a:pPr algn="l"/>
            <a:r>
              <a:rPr lang="en-US" sz="3600" dirty="0"/>
              <a:t>4) </a:t>
            </a:r>
            <a:r>
              <a:rPr lang="en-US" sz="3600" dirty="0" err="1"/>
              <a:t>Présentation</a:t>
            </a:r>
            <a:r>
              <a:rPr lang="en-US" sz="3600" dirty="0"/>
              <a:t> des </a:t>
            </a:r>
            <a:r>
              <a:rPr lang="en-US" sz="3600" dirty="0" err="1"/>
              <a:t>limites</a:t>
            </a:r>
            <a:r>
              <a:rPr lang="en-US" sz="3600" dirty="0"/>
              <a:t> du </a:t>
            </a:r>
            <a:r>
              <a:rPr lang="en-US" sz="3600" dirty="0" err="1"/>
              <a:t>système</a:t>
            </a:r>
            <a:r>
              <a:rPr lang="en-US" sz="3600" dirty="0"/>
              <a:t> </a:t>
            </a:r>
            <a:r>
              <a:rPr lang="en-US" sz="3600" dirty="0" err="1"/>
              <a:t>actuel</a:t>
            </a:r>
            <a:br>
              <a:rPr lang="en-US" sz="3600" dirty="0"/>
            </a:br>
            <a:r>
              <a:rPr lang="en-US" sz="3600" dirty="0"/>
              <a:t>a) </a:t>
            </a:r>
            <a:r>
              <a:rPr lang="fr-FR" sz="3600" i="0" dirty="0">
                <a:effectLst/>
              </a:rPr>
              <a:t>Définition d’un soin de santé non-programmé</a:t>
            </a:r>
            <a:endParaRPr lang="fr-FR" sz="3600" dirty="0"/>
          </a:p>
        </p:txBody>
      </p:sp>
      <p:cxnSp>
        <p:nvCxnSpPr>
          <p:cNvPr id="17" name="Straight Connector 16">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2282EA52-5306-40F6-967F-3ED95342DBB9}"/>
              </a:ext>
            </a:extLst>
          </p:cNvPr>
          <p:cNvSpPr>
            <a:spLocks noGrp="1"/>
          </p:cNvSpPr>
          <p:nvPr>
            <p:ph idx="1"/>
          </p:nvPr>
        </p:nvSpPr>
        <p:spPr>
          <a:xfrm>
            <a:off x="5105398" y="1115568"/>
            <a:ext cx="6245352" cy="4626864"/>
          </a:xfrm>
        </p:spPr>
        <p:txBody>
          <a:bodyPr anchor="ctr">
            <a:normAutofit fontScale="92500" lnSpcReduction="10000"/>
          </a:bodyPr>
          <a:lstStyle/>
          <a:p>
            <a:pPr indent="-305435">
              <a:lnSpc>
                <a:spcPct val="90000"/>
              </a:lnSpc>
              <a:spcBef>
                <a:spcPts val="0"/>
              </a:spcBef>
            </a:pPr>
            <a:r>
              <a:rPr lang="fr-FR" sz="2400" b="1" i="0" u="sng" strike="noStrike" dirty="0">
                <a:effectLst/>
                <a:latin typeface="Arial"/>
                <a:cs typeface="Arial"/>
              </a:rPr>
              <a:t>Ce type de soins </a:t>
            </a:r>
            <a:r>
              <a:rPr lang="fr-FR" sz="2400" b="1" u="sng" dirty="0">
                <a:effectLst/>
                <a:latin typeface="Arial"/>
                <a:cs typeface="Arial"/>
              </a:rPr>
              <a:t>non programmés </a:t>
            </a:r>
            <a:r>
              <a:rPr lang="fr-FR" sz="2400" b="1" i="0" u="sng" strike="noStrike" dirty="0">
                <a:effectLst/>
                <a:latin typeface="Arial"/>
                <a:cs typeface="Arial"/>
              </a:rPr>
              <a:t>permet de mettre en lumière les limites suivantes :</a:t>
            </a:r>
            <a:endParaRPr lang="fr-FR" sz="2400" b="1" u="sng" dirty="0">
              <a:ln>
                <a:solidFill>
                  <a:prstClr val="black">
                    <a:lumMod val="75000"/>
                    <a:lumOff val="25000"/>
                    <a:alpha val="10000"/>
                  </a:prstClr>
                </a:solidFill>
              </a:ln>
              <a:effectLst/>
              <a:latin typeface="Arial"/>
              <a:cs typeface="Arial"/>
            </a:endParaRPr>
          </a:p>
          <a:p>
            <a:pPr indent="-305435" algn="just">
              <a:buNone/>
            </a:pPr>
            <a:r>
              <a:rPr lang="fr-FR" dirty="0">
                <a:ln>
                  <a:solidFill>
                    <a:prstClr val="black">
                      <a:lumMod val="75000"/>
                      <a:lumOff val="25000"/>
                      <a:alpha val="10000"/>
                    </a:prstClr>
                  </a:solidFill>
                </a:ln>
                <a:effectLst/>
                <a:ea typeface="+mn-lt"/>
                <a:cs typeface="+mn-lt"/>
              </a:rPr>
              <a:t>Afflux de patients important aux urgences qui sont donc dépassées par la demande de soins car :</a:t>
            </a:r>
            <a:endParaRPr lang="fr-FR"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lgn="just">
              <a:buFont typeface="Wingdings 2" panose="020B0604020202020204" pitchFamily="34" charset="0"/>
              <a:buChar char=""/>
            </a:pPr>
            <a:r>
              <a:rPr lang="fr-FR" dirty="0">
                <a:effectLst/>
                <a:ea typeface="+mn-lt"/>
                <a:cs typeface="+mn-lt"/>
              </a:rPr>
              <a:t>D’une part </a:t>
            </a:r>
            <a:r>
              <a:rPr lang="fr-FR" b="0" i="0" u="none" strike="noStrike" dirty="0">
                <a:effectLst/>
                <a:ea typeface="+mn-lt"/>
                <a:cs typeface="+mn-lt"/>
              </a:rPr>
              <a:t>de nombreux patients </a:t>
            </a:r>
            <a:r>
              <a:rPr lang="fr-FR" dirty="0">
                <a:effectLst/>
                <a:ea typeface="+mn-lt"/>
                <a:cs typeface="+mn-lt"/>
              </a:rPr>
              <a:t>sont </a:t>
            </a:r>
            <a:r>
              <a:rPr lang="fr-FR" b="0" i="0" u="none" strike="noStrike" dirty="0">
                <a:effectLst/>
                <a:ea typeface="+mn-lt"/>
                <a:cs typeface="+mn-lt"/>
              </a:rPr>
              <a:t>sans médecins traitant suite à la disparité de la densité des médecins généralistes en France</a:t>
            </a:r>
            <a:endPar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719455" lvl="1" indent="-269875" algn="just">
              <a:buFont typeface="Wingdings 2" panose="020B0604020202020204" pitchFamily="34" charset="0"/>
              <a:buChar char=""/>
            </a:pPr>
            <a:r>
              <a:rPr lang="fr-FR" dirty="0">
                <a:effectLst/>
                <a:ea typeface="+mn-lt"/>
                <a:cs typeface="+mn-lt"/>
              </a:rPr>
              <a:t>D’autre part le </a:t>
            </a:r>
            <a:r>
              <a:rPr lang="fr-FR" b="0" i="0" u="none" strike="noStrike" dirty="0">
                <a:effectLst/>
                <a:ea typeface="+mn-lt"/>
                <a:cs typeface="+mn-lt"/>
              </a:rPr>
              <a:t>patient</a:t>
            </a:r>
            <a:r>
              <a:rPr lang="fr-FR" dirty="0">
                <a:effectLst/>
                <a:ea typeface="+mn-lt"/>
                <a:cs typeface="+mn-lt"/>
              </a:rPr>
              <a:t> n’est pas éduqué à la prise en charge médicale</a:t>
            </a:r>
            <a:r>
              <a:rPr lang="fr-FR" b="0" i="0" u="none" strike="noStrike" dirty="0">
                <a:effectLst/>
                <a:ea typeface="+mn-lt"/>
                <a:cs typeface="+mn-lt"/>
              </a:rPr>
              <a:t>: </a:t>
            </a:r>
            <a:r>
              <a:rPr lang="fr-FR" dirty="0">
                <a:effectLst/>
                <a:ea typeface="+mn-lt"/>
                <a:cs typeface="+mn-lt"/>
              </a:rPr>
              <a:t>il ne sait pas </a:t>
            </a:r>
            <a:r>
              <a:rPr lang="fr-FR" b="0" i="0" u="none" strike="noStrike" dirty="0">
                <a:effectLst/>
                <a:ea typeface="+mn-lt"/>
                <a:cs typeface="+mn-lt"/>
              </a:rPr>
              <a:t>discerner un réel besoin d’urgence d’un besoin de soins programmés</a:t>
            </a:r>
            <a:endParaRPr lang="fr-FR" dirty="0">
              <a:ea typeface="+mn-lt"/>
              <a:cs typeface="+mn-lt"/>
            </a:endParaRPr>
          </a:p>
          <a:p>
            <a:pPr marL="719455" lvl="1" indent="-269875" algn="just">
              <a:buFont typeface="Wingdings 2" panose="020B0604020202020204" pitchFamily="34" charset="0"/>
              <a:buChar char=""/>
            </a:pPr>
            <a:r>
              <a:rPr lang="fr-FR" dirty="0">
                <a:effectLst/>
                <a:ea typeface="+mn-lt"/>
                <a:cs typeface="+mn-lt"/>
              </a:rPr>
              <a:t>Ou encore car le médecin traitant n’était pas disponible : </a:t>
            </a:r>
            <a:r>
              <a:rPr lang="fr-FR" b="0" i="0" u="none" strike="noStrike" dirty="0">
                <a:effectLst/>
                <a:ea typeface="+mn-lt"/>
                <a:cs typeface="+mn-lt"/>
              </a:rPr>
              <a:t>disponibilité limitée des médecins traitants qui sont de plus en plus pris par des tâches administratives</a:t>
            </a:r>
            <a:endParaRPr lang="fr-FR" dirty="0">
              <a:ea typeface="+mn-lt"/>
              <a:cs typeface="+mn-lt"/>
            </a:endParaRPr>
          </a:p>
          <a:p>
            <a:pPr marL="719455" lvl="1" indent="-269875" algn="just">
              <a:buFont typeface="Wingdings 2" panose="020B0604020202020204" pitchFamily="34" charset="0"/>
              <a:buChar char=""/>
            </a:pPr>
            <a:r>
              <a:rPr lang="fr-FR" dirty="0">
                <a:effectLst/>
                <a:ea typeface="+mn-lt"/>
                <a:cs typeface="+mn-lt"/>
              </a:rPr>
              <a:t>Ou encore à cause du </a:t>
            </a:r>
            <a:r>
              <a:rPr lang="fr-FR" b="0" i="0" u="none" strike="noStrike" dirty="0">
                <a:effectLst/>
                <a:ea typeface="+mn-lt"/>
                <a:cs typeface="+mn-lt"/>
              </a:rPr>
              <a:t>manque de lien entre les différents acteurs du système dans le cas de soins non-programmés</a:t>
            </a:r>
            <a:endParaRPr lang="fr-FR" dirty="0">
              <a:ea typeface="+mn-lt"/>
              <a:cs typeface="+mn-lt"/>
            </a:endParaRPr>
          </a:p>
        </p:txBody>
      </p:sp>
    </p:spTree>
    <p:extLst>
      <p:ext uri="{BB962C8B-B14F-4D97-AF65-F5344CB8AC3E}">
        <p14:creationId xmlns:p14="http://schemas.microsoft.com/office/powerpoint/2010/main" val="4025099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7D1E402-F913-4E28-9EB7-3633A28CAF73}"/>
              </a:ext>
            </a:extLst>
          </p:cNvPr>
          <p:cNvSpPr>
            <a:spLocks noGrp="1"/>
          </p:cNvSpPr>
          <p:nvPr>
            <p:ph type="title"/>
          </p:nvPr>
        </p:nvSpPr>
        <p:spPr>
          <a:xfrm>
            <a:off x="834013" y="1115568"/>
            <a:ext cx="3487616" cy="4626864"/>
          </a:xfrm>
        </p:spPr>
        <p:txBody>
          <a:bodyPr>
            <a:normAutofit/>
          </a:bodyPr>
          <a:lstStyle/>
          <a:p>
            <a:pPr algn="l"/>
            <a:r>
              <a:rPr lang="en-US" sz="3600" dirty="0"/>
              <a:t>4) </a:t>
            </a:r>
            <a:r>
              <a:rPr lang="en-US" sz="3600" dirty="0" err="1"/>
              <a:t>Présentation</a:t>
            </a:r>
            <a:r>
              <a:rPr lang="en-US" sz="3600" dirty="0"/>
              <a:t> des </a:t>
            </a:r>
            <a:r>
              <a:rPr lang="en-US" sz="3600" dirty="0" err="1"/>
              <a:t>limites</a:t>
            </a:r>
            <a:r>
              <a:rPr lang="en-US" sz="3600" dirty="0"/>
              <a:t> du </a:t>
            </a:r>
            <a:r>
              <a:rPr lang="en-US" sz="3600" dirty="0" err="1"/>
              <a:t>système</a:t>
            </a:r>
            <a:r>
              <a:rPr lang="en-US" sz="3600" dirty="0"/>
              <a:t> </a:t>
            </a:r>
            <a:r>
              <a:rPr lang="en-US" sz="3600" dirty="0" err="1"/>
              <a:t>actuel</a:t>
            </a:r>
            <a:br>
              <a:rPr lang="en-US" sz="3600" dirty="0"/>
            </a:br>
            <a:r>
              <a:rPr lang="en-US" sz="3600" dirty="0"/>
              <a:t>a) </a:t>
            </a:r>
            <a:r>
              <a:rPr lang="fr-FR" sz="3600" i="0" dirty="0">
                <a:effectLst/>
              </a:rPr>
              <a:t>Définition d’un soin de santé non-programmé</a:t>
            </a:r>
            <a:endParaRPr lang="fr-FR" sz="3600" dirty="0"/>
          </a:p>
        </p:txBody>
      </p:sp>
      <p:cxnSp>
        <p:nvCxnSpPr>
          <p:cNvPr id="17" name="Straight Connector 16">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2282EA52-5306-40F6-967F-3ED95342DBB9}"/>
              </a:ext>
            </a:extLst>
          </p:cNvPr>
          <p:cNvSpPr>
            <a:spLocks noGrp="1"/>
          </p:cNvSpPr>
          <p:nvPr>
            <p:ph idx="1"/>
          </p:nvPr>
        </p:nvSpPr>
        <p:spPr>
          <a:xfrm>
            <a:off x="5024409" y="658444"/>
            <a:ext cx="6245352" cy="2231413"/>
          </a:xfrm>
        </p:spPr>
        <p:txBody>
          <a:bodyPr anchor="ctr">
            <a:normAutofit/>
          </a:bodyPr>
          <a:lstStyle/>
          <a:p>
            <a:pPr rtl="0">
              <a:spcBef>
                <a:spcPts val="0"/>
              </a:spcBef>
              <a:spcAft>
                <a:spcPts val="0"/>
              </a:spcAft>
            </a:pPr>
            <a:r>
              <a:rPr lang="fr-FR" sz="1800" b="0" i="0" u="none" strike="noStrike" dirty="0">
                <a:solidFill>
                  <a:schemeClr val="tx1">
                    <a:lumMod val="95000"/>
                  </a:schemeClr>
                </a:solidFill>
                <a:effectLst/>
                <a:latin typeface="Arial" panose="020B0604020202020204" pitchFamily="34" charset="0"/>
              </a:rPr>
              <a:t>A l’heure actuelle, la prise en charge de ce type de soin pourrait donc être représenté de la manière suivante:</a:t>
            </a:r>
          </a:p>
          <a:p>
            <a:pPr rtl="0">
              <a:spcBef>
                <a:spcPts val="0"/>
              </a:spcBef>
              <a:spcAft>
                <a:spcPts val="0"/>
              </a:spcAft>
            </a:pPr>
            <a:endParaRPr lang="fr-FR" sz="2000" b="0" dirty="0">
              <a:effectLst/>
            </a:endParaRPr>
          </a:p>
        </p:txBody>
      </p:sp>
      <p:pic>
        <p:nvPicPr>
          <p:cNvPr id="5" name="Image 4">
            <a:extLst>
              <a:ext uri="{FF2B5EF4-FFF2-40B4-BE49-F238E27FC236}">
                <a16:creationId xmlns:a16="http://schemas.microsoft.com/office/drawing/2014/main" id="{FC904534-C348-43C6-B86D-908129726150}"/>
              </a:ext>
            </a:extLst>
          </p:cNvPr>
          <p:cNvPicPr>
            <a:picLocks noChangeAspect="1"/>
          </p:cNvPicPr>
          <p:nvPr/>
        </p:nvPicPr>
        <p:blipFill>
          <a:blip r:embed="rId3"/>
          <a:stretch>
            <a:fillRect/>
          </a:stretch>
        </p:blipFill>
        <p:spPr>
          <a:xfrm>
            <a:off x="5080204" y="2149748"/>
            <a:ext cx="6339128" cy="3764219"/>
          </a:xfrm>
          <a:prstGeom prst="rect">
            <a:avLst/>
          </a:prstGeom>
        </p:spPr>
      </p:pic>
    </p:spTree>
    <p:extLst>
      <p:ext uri="{BB962C8B-B14F-4D97-AF65-F5344CB8AC3E}">
        <p14:creationId xmlns:p14="http://schemas.microsoft.com/office/powerpoint/2010/main" val="2460670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457176-72C9-4992-999E-24D568D58D2F}"/>
              </a:ext>
            </a:extLst>
          </p:cNvPr>
          <p:cNvSpPr>
            <a:spLocks noGrp="1"/>
          </p:cNvSpPr>
          <p:nvPr>
            <p:ph type="title"/>
          </p:nvPr>
        </p:nvSpPr>
        <p:spPr>
          <a:xfrm>
            <a:off x="913795" y="380010"/>
            <a:ext cx="10353762" cy="1200040"/>
          </a:xfrm>
        </p:spPr>
        <p:txBody>
          <a:bodyPr>
            <a:normAutofit fontScale="90000"/>
          </a:bodyPr>
          <a:lstStyle/>
          <a:p>
            <a:pPr>
              <a:lnSpc>
                <a:spcPct val="90000"/>
              </a:lnSpc>
            </a:pPr>
            <a:r>
              <a:rPr lang="en-US" sz="3100" dirty="0"/>
              <a:t>4) Presentation des </a:t>
            </a:r>
            <a:r>
              <a:rPr lang="en-US" sz="3100" dirty="0" err="1"/>
              <a:t>limites</a:t>
            </a:r>
            <a:r>
              <a:rPr lang="en-US" sz="3100" dirty="0"/>
              <a:t> du </a:t>
            </a:r>
            <a:r>
              <a:rPr lang="en-US" sz="3100" dirty="0" err="1"/>
              <a:t>système</a:t>
            </a:r>
            <a:r>
              <a:rPr lang="en-US" sz="3100" dirty="0"/>
              <a:t> </a:t>
            </a:r>
            <a:r>
              <a:rPr lang="en-US" sz="3100" dirty="0" err="1"/>
              <a:t>actuel</a:t>
            </a:r>
            <a:br>
              <a:rPr lang="en-US" sz="3100" dirty="0"/>
            </a:br>
            <a:r>
              <a:rPr lang="fr-FR" sz="3100" dirty="0"/>
              <a:t>b) Analyse des retours du Dr. </a:t>
            </a:r>
            <a:r>
              <a:rPr lang="fr-FR" sz="3100" dirty="0" err="1"/>
              <a:t>Pécastaing</a:t>
            </a:r>
            <a:br>
              <a:rPr lang="fr-FR" sz="3100" dirty="0"/>
            </a:br>
            <a:r>
              <a:rPr lang="fr-FR" sz="3100" dirty="0"/>
              <a:t>Thématique abordée </a:t>
            </a:r>
          </a:p>
        </p:txBody>
      </p:sp>
      <p:pic>
        <p:nvPicPr>
          <p:cNvPr id="9" name="Picture 8">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5" name="Espace réservé du contenu 2">
            <a:extLst>
              <a:ext uri="{FF2B5EF4-FFF2-40B4-BE49-F238E27FC236}">
                <a16:creationId xmlns:a16="http://schemas.microsoft.com/office/drawing/2014/main" id="{29C1ABE7-1FE4-5180-DBC6-EA5C7A7EF06B}"/>
              </a:ext>
            </a:extLst>
          </p:cNvPr>
          <p:cNvGraphicFramePr>
            <a:graphicFrameLocks noGrp="1"/>
          </p:cNvGraphicFramePr>
          <p:nvPr>
            <p:ph idx="1"/>
            <p:extLst>
              <p:ext uri="{D42A27DB-BD31-4B8C-83A1-F6EECF244321}">
                <p14:modId xmlns:p14="http://schemas.microsoft.com/office/powerpoint/2010/main" val="533157292"/>
              </p:ext>
            </p:extLst>
          </p:nvPr>
        </p:nvGraphicFramePr>
        <p:xfrm>
          <a:off x="914400" y="1892830"/>
          <a:ext cx="10353675" cy="389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02668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457176-72C9-4992-999E-24D568D58D2F}"/>
              </a:ext>
            </a:extLst>
          </p:cNvPr>
          <p:cNvSpPr>
            <a:spLocks noGrp="1"/>
          </p:cNvSpPr>
          <p:nvPr>
            <p:ph type="title"/>
          </p:nvPr>
        </p:nvSpPr>
        <p:spPr>
          <a:xfrm>
            <a:off x="913795" y="609600"/>
            <a:ext cx="10353762" cy="970450"/>
          </a:xfrm>
        </p:spPr>
        <p:txBody>
          <a:bodyPr>
            <a:noAutofit/>
          </a:bodyPr>
          <a:lstStyle/>
          <a:p>
            <a:pPr>
              <a:lnSpc>
                <a:spcPct val="90000"/>
              </a:lnSpc>
            </a:pPr>
            <a:r>
              <a:rPr lang="en-US" sz="2400" dirty="0"/>
              <a:t>4) Presentation des </a:t>
            </a:r>
            <a:r>
              <a:rPr lang="en-US" sz="2400" dirty="0" err="1"/>
              <a:t>limites</a:t>
            </a:r>
            <a:r>
              <a:rPr lang="en-US" sz="2400" dirty="0"/>
              <a:t> du </a:t>
            </a:r>
            <a:r>
              <a:rPr lang="en-US" sz="2400" dirty="0" err="1"/>
              <a:t>système</a:t>
            </a:r>
            <a:r>
              <a:rPr lang="en-US" sz="2400" dirty="0"/>
              <a:t> </a:t>
            </a:r>
            <a:r>
              <a:rPr lang="en-US" sz="2400" dirty="0" err="1"/>
              <a:t>actuel</a:t>
            </a:r>
            <a:br>
              <a:rPr lang="en-US" sz="2400" dirty="0"/>
            </a:br>
            <a:r>
              <a:rPr lang="fr-FR" sz="2400" dirty="0"/>
              <a:t>b) Analyse des retours du Dr. </a:t>
            </a:r>
            <a:r>
              <a:rPr lang="fr-FR" sz="2400" dirty="0" err="1"/>
              <a:t>Pécastaing</a:t>
            </a:r>
            <a:br>
              <a:rPr lang="fr-FR" sz="2400" dirty="0"/>
            </a:br>
            <a:r>
              <a:rPr lang="fr-FR" sz="2400" dirty="0"/>
              <a:t>Communication avec des professionnels paramédicaux</a:t>
            </a:r>
          </a:p>
        </p:txBody>
      </p:sp>
      <p:pic>
        <p:nvPicPr>
          <p:cNvPr id="14" name="Picture 13">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5" name="Espace réservé du contenu 2">
            <a:extLst>
              <a:ext uri="{FF2B5EF4-FFF2-40B4-BE49-F238E27FC236}">
                <a16:creationId xmlns:a16="http://schemas.microsoft.com/office/drawing/2014/main" id="{29C1ABE7-1FE4-5180-DBC6-EA5C7A7EF06B}"/>
              </a:ext>
            </a:extLst>
          </p:cNvPr>
          <p:cNvGraphicFramePr>
            <a:graphicFrameLocks noGrp="1"/>
          </p:cNvGraphicFramePr>
          <p:nvPr>
            <p:ph idx="1"/>
            <p:extLst>
              <p:ext uri="{D42A27DB-BD31-4B8C-83A1-F6EECF244321}">
                <p14:modId xmlns:p14="http://schemas.microsoft.com/office/powerpoint/2010/main" val="4219528679"/>
              </p:ext>
            </p:extLst>
          </p:nvPr>
        </p:nvGraphicFramePr>
        <p:xfrm>
          <a:off x="914400" y="1892830"/>
          <a:ext cx="10353675" cy="389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76764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457176-72C9-4992-999E-24D568D58D2F}"/>
              </a:ext>
            </a:extLst>
          </p:cNvPr>
          <p:cNvSpPr>
            <a:spLocks noGrp="1"/>
          </p:cNvSpPr>
          <p:nvPr>
            <p:ph type="title"/>
          </p:nvPr>
        </p:nvSpPr>
        <p:spPr>
          <a:xfrm>
            <a:off x="913795" y="609600"/>
            <a:ext cx="10353762" cy="970450"/>
          </a:xfrm>
        </p:spPr>
        <p:txBody>
          <a:bodyPr>
            <a:noAutofit/>
          </a:bodyPr>
          <a:lstStyle/>
          <a:p>
            <a:pPr>
              <a:lnSpc>
                <a:spcPct val="90000"/>
              </a:lnSpc>
            </a:pPr>
            <a:r>
              <a:rPr lang="en-US" sz="2400" dirty="0"/>
              <a:t>4) Presentation des </a:t>
            </a:r>
            <a:r>
              <a:rPr lang="en-US" sz="2400" dirty="0" err="1"/>
              <a:t>limites</a:t>
            </a:r>
            <a:r>
              <a:rPr lang="en-US" sz="2400" dirty="0"/>
              <a:t> du </a:t>
            </a:r>
            <a:r>
              <a:rPr lang="en-US" sz="2400" dirty="0" err="1"/>
              <a:t>système</a:t>
            </a:r>
            <a:r>
              <a:rPr lang="en-US" sz="2400" dirty="0"/>
              <a:t> </a:t>
            </a:r>
            <a:r>
              <a:rPr lang="en-US" sz="2400" dirty="0" err="1"/>
              <a:t>actuel</a:t>
            </a:r>
            <a:br>
              <a:rPr lang="en-US" sz="2400" dirty="0"/>
            </a:br>
            <a:r>
              <a:rPr lang="fr-FR" sz="2400" dirty="0"/>
              <a:t>b) Analyse des retours du Dr. </a:t>
            </a:r>
            <a:r>
              <a:rPr lang="fr-FR" sz="2400" dirty="0" err="1"/>
              <a:t>Pécastaing</a:t>
            </a:r>
            <a:br>
              <a:rPr lang="fr-FR" sz="2400" dirty="0"/>
            </a:br>
            <a:r>
              <a:rPr lang="fr-FR" sz="2400" dirty="0"/>
              <a:t>Communication entre médicaux</a:t>
            </a:r>
          </a:p>
        </p:txBody>
      </p:sp>
      <p:pic>
        <p:nvPicPr>
          <p:cNvPr id="14" name="Picture 13">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5" name="Espace réservé du contenu 2">
            <a:extLst>
              <a:ext uri="{FF2B5EF4-FFF2-40B4-BE49-F238E27FC236}">
                <a16:creationId xmlns:a16="http://schemas.microsoft.com/office/drawing/2014/main" id="{29C1ABE7-1FE4-5180-DBC6-EA5C7A7EF06B}"/>
              </a:ext>
            </a:extLst>
          </p:cNvPr>
          <p:cNvGraphicFramePr>
            <a:graphicFrameLocks noGrp="1"/>
          </p:cNvGraphicFramePr>
          <p:nvPr>
            <p:ph idx="1"/>
            <p:extLst>
              <p:ext uri="{D42A27DB-BD31-4B8C-83A1-F6EECF244321}">
                <p14:modId xmlns:p14="http://schemas.microsoft.com/office/powerpoint/2010/main" val="3472651341"/>
              </p:ext>
            </p:extLst>
          </p:nvPr>
        </p:nvGraphicFramePr>
        <p:xfrm>
          <a:off x="914400" y="1892830"/>
          <a:ext cx="10353675" cy="389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6" name="TextBox 275">
            <a:extLst>
              <a:ext uri="{FF2B5EF4-FFF2-40B4-BE49-F238E27FC236}">
                <a16:creationId xmlns:a16="http://schemas.microsoft.com/office/drawing/2014/main" id="{86469B0C-E6F3-AAF4-167D-09BB1E439905}"/>
              </a:ext>
            </a:extLst>
          </p:cNvPr>
          <p:cNvSpPr txBox="1"/>
          <p:nvPr/>
        </p:nvSpPr>
        <p:spPr>
          <a:xfrm>
            <a:off x="0" y="5753100"/>
            <a:ext cx="121920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Idée : </a:t>
            </a:r>
            <a:r>
              <a:rPr lang="en-US" sz="200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développer</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un </a:t>
            </a:r>
            <a:r>
              <a:rPr lang="en-US" sz="200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système</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permettant</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endParaRPr lang="en-US">
              <a:solidFill>
                <a:schemeClr val="tx2"/>
              </a:solidFill>
            </a:endParaRPr>
          </a:p>
          <a:p>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une</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liaison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rapide</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entre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médecin</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généraliste</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et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médecin</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spécialiste</a:t>
            </a:r>
            <a:endParaRPr lang="en-US" dirty="0" err="1">
              <a:solidFill>
                <a:schemeClr val="tx2"/>
              </a:solidFill>
              <a:ea typeface="+mj-ea"/>
            </a:endParaRPr>
          </a:p>
        </p:txBody>
      </p:sp>
    </p:spTree>
    <p:extLst>
      <p:ext uri="{BB962C8B-B14F-4D97-AF65-F5344CB8AC3E}">
        <p14:creationId xmlns:p14="http://schemas.microsoft.com/office/powerpoint/2010/main" val="653152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457176-72C9-4992-999E-24D568D58D2F}"/>
              </a:ext>
            </a:extLst>
          </p:cNvPr>
          <p:cNvSpPr>
            <a:spLocks noGrp="1"/>
          </p:cNvSpPr>
          <p:nvPr>
            <p:ph type="title"/>
          </p:nvPr>
        </p:nvSpPr>
        <p:spPr>
          <a:xfrm>
            <a:off x="913795" y="609600"/>
            <a:ext cx="10353762" cy="970450"/>
          </a:xfrm>
        </p:spPr>
        <p:txBody>
          <a:bodyPr>
            <a:noAutofit/>
          </a:bodyPr>
          <a:lstStyle/>
          <a:p>
            <a:pPr>
              <a:lnSpc>
                <a:spcPct val="90000"/>
              </a:lnSpc>
            </a:pPr>
            <a:r>
              <a:rPr lang="en-US" sz="2400" dirty="0"/>
              <a:t>4) Presentation des </a:t>
            </a:r>
            <a:r>
              <a:rPr lang="en-US" sz="2400" dirty="0" err="1"/>
              <a:t>limites</a:t>
            </a:r>
            <a:r>
              <a:rPr lang="en-US" sz="2400" dirty="0"/>
              <a:t> du </a:t>
            </a:r>
            <a:r>
              <a:rPr lang="en-US" sz="2400" dirty="0" err="1"/>
              <a:t>système</a:t>
            </a:r>
            <a:r>
              <a:rPr lang="en-US" sz="2400" dirty="0"/>
              <a:t> </a:t>
            </a:r>
            <a:r>
              <a:rPr lang="en-US" sz="2400" dirty="0" err="1"/>
              <a:t>actuel</a:t>
            </a:r>
            <a:br>
              <a:rPr lang="en-US" sz="2400" dirty="0"/>
            </a:br>
            <a:r>
              <a:rPr lang="fr-FR" sz="2400" dirty="0"/>
              <a:t>b) Analyse des retours du Dr. </a:t>
            </a:r>
            <a:r>
              <a:rPr lang="fr-FR" sz="2400" dirty="0" err="1"/>
              <a:t>Pécastaing</a:t>
            </a:r>
            <a:br>
              <a:rPr lang="fr-FR" sz="2400" dirty="0"/>
            </a:br>
            <a:r>
              <a:rPr lang="fr-FR" sz="2400" dirty="0"/>
              <a:t>Communication avec les </a:t>
            </a:r>
            <a:r>
              <a:rPr lang="fr-FR" sz="2400" dirty="0">
                <a:ea typeface="+mj-lt"/>
                <a:cs typeface="+mj-lt"/>
              </a:rPr>
              <a:t>patients</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pic>
        <p:nvPicPr>
          <p:cNvPr id="14" name="Picture 13">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5" name="Espace réservé du contenu 2">
            <a:extLst>
              <a:ext uri="{FF2B5EF4-FFF2-40B4-BE49-F238E27FC236}">
                <a16:creationId xmlns:a16="http://schemas.microsoft.com/office/drawing/2014/main" id="{29C1ABE7-1FE4-5180-DBC6-EA5C7A7EF06B}"/>
              </a:ext>
            </a:extLst>
          </p:cNvPr>
          <p:cNvGraphicFramePr>
            <a:graphicFrameLocks noGrp="1"/>
          </p:cNvGraphicFramePr>
          <p:nvPr>
            <p:ph idx="1"/>
            <p:extLst>
              <p:ext uri="{D42A27DB-BD31-4B8C-83A1-F6EECF244321}">
                <p14:modId xmlns:p14="http://schemas.microsoft.com/office/powerpoint/2010/main" val="1327413704"/>
              </p:ext>
            </p:extLst>
          </p:nvPr>
        </p:nvGraphicFramePr>
        <p:xfrm>
          <a:off x="914400" y="1749955"/>
          <a:ext cx="10353675" cy="389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5" name="TextBox 34">
            <a:extLst>
              <a:ext uri="{FF2B5EF4-FFF2-40B4-BE49-F238E27FC236}">
                <a16:creationId xmlns:a16="http://schemas.microsoft.com/office/drawing/2014/main" id="{C6E6614B-69E4-8F72-647E-1FA41A653BD4}"/>
              </a:ext>
            </a:extLst>
          </p:cNvPr>
          <p:cNvSpPr txBox="1"/>
          <p:nvPr/>
        </p:nvSpPr>
        <p:spPr>
          <a:xfrm>
            <a:off x="0" y="5448300"/>
            <a:ext cx="1219200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Idée : </a:t>
            </a:r>
            <a:r>
              <a:rPr lang="en-US" sz="200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développer</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un </a:t>
            </a:r>
            <a:r>
              <a:rPr lang="en-US" sz="200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système</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permettant</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endParaRPr lang="en-US">
              <a:solidFill>
                <a:schemeClr val="tx2"/>
              </a:solidFill>
            </a:endParaRPr>
          </a:p>
          <a:p>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traitement</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rapide</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des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demandes</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de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rendez-vous</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endParaRPr lang="en-US" dirty="0">
              <a:solidFill>
                <a:schemeClr val="tx2"/>
              </a:solidFill>
              <a:latin typeface="+mj-lt"/>
              <a:ea typeface="+mj-ea"/>
            </a:endParaRPr>
          </a:p>
          <a:p>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prioriser</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pour son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médecin</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traitant</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endParaRPr lang="en-US" dirty="0">
              <a:solidFill>
                <a:schemeClr val="tx2"/>
              </a:solidFill>
              <a:latin typeface="+mj-lt"/>
              <a:ea typeface="+mj-ea"/>
            </a:endParaRPr>
          </a:p>
          <a:p>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collecte</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des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données</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du patient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en</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temps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réel</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au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cas</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ou</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il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doive</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visiter</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un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autre</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médecin</a:t>
            </a:r>
            <a:endParaRPr lang="en-US" dirty="0" err="1">
              <a:solidFill>
                <a:schemeClr val="tx2"/>
              </a:solidFill>
              <a:ea typeface="+mj-ea"/>
            </a:endParaRPr>
          </a:p>
        </p:txBody>
      </p:sp>
    </p:spTree>
    <p:extLst>
      <p:ext uri="{BB962C8B-B14F-4D97-AF65-F5344CB8AC3E}">
        <p14:creationId xmlns:p14="http://schemas.microsoft.com/office/powerpoint/2010/main" val="163021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457176-72C9-4992-999E-24D568D58D2F}"/>
              </a:ext>
            </a:extLst>
          </p:cNvPr>
          <p:cNvSpPr>
            <a:spLocks noGrp="1"/>
          </p:cNvSpPr>
          <p:nvPr>
            <p:ph type="title"/>
          </p:nvPr>
        </p:nvSpPr>
        <p:spPr>
          <a:xfrm>
            <a:off x="647205" y="366546"/>
            <a:ext cx="10897589" cy="1956298"/>
          </a:xfrm>
        </p:spPr>
        <p:txBody>
          <a:bodyPr vert="horz" lIns="91440" tIns="45720" rIns="91440" bIns="45720" rtlCol="0" anchor="ctr">
            <a:normAutofit/>
          </a:bodyPr>
          <a:lstStyle/>
          <a:p>
            <a:pPr>
              <a:lnSpc>
                <a:spcPct val="90000"/>
              </a:lnSpc>
            </a:pPr>
            <a:r>
              <a:rPr lang="en-US" sz="2400" dirty="0"/>
              <a:t>4) Presentation des </a:t>
            </a:r>
            <a:r>
              <a:rPr lang="en-US" sz="2400" dirty="0" err="1"/>
              <a:t>limites</a:t>
            </a:r>
            <a:r>
              <a:rPr lang="en-US" sz="2400" dirty="0"/>
              <a:t> du </a:t>
            </a:r>
            <a:r>
              <a:rPr lang="en-US" sz="2400" dirty="0" err="1"/>
              <a:t>système</a:t>
            </a:r>
            <a:r>
              <a:rPr lang="en-US" sz="2400" dirty="0"/>
              <a:t> </a:t>
            </a:r>
            <a:r>
              <a:rPr lang="en-US" sz="2400" dirty="0" err="1"/>
              <a:t>actuel</a:t>
            </a:r>
            <a:br>
              <a:rPr lang="en-US" sz="2400" dirty="0"/>
            </a:br>
            <a:r>
              <a:rPr lang="en-US" sz="2400" dirty="0"/>
              <a:t>b) </a:t>
            </a:r>
            <a:r>
              <a:rPr lang="en-US" sz="2400" dirty="0" err="1"/>
              <a:t>Analyse</a:t>
            </a:r>
            <a:r>
              <a:rPr lang="en-US" sz="2400" dirty="0"/>
              <a:t> des retours du Dr. </a:t>
            </a:r>
            <a:r>
              <a:rPr lang="en-US" sz="2400" dirty="0" err="1"/>
              <a:t>Pécastaing</a:t>
            </a:r>
            <a:br>
              <a:rPr lang="en-US" sz="2400" dirty="0"/>
            </a:br>
            <a:r>
              <a:rPr lang="en-US" sz="2400" dirty="0"/>
              <a:t>Travail du </a:t>
            </a:r>
            <a:r>
              <a:rPr lang="en-US" sz="2400" dirty="0" err="1"/>
              <a:t>Médecin</a:t>
            </a:r>
            <a:r>
              <a:rPr lang="en-US" sz="2400" dirty="0"/>
              <a:t> </a:t>
            </a:r>
            <a:r>
              <a:rPr lang="en-US" sz="2400" dirty="0" err="1"/>
              <a:t>Généraliste</a:t>
            </a:r>
            <a:endParaRPr lang="en-US" sz="2400" dirty="0"/>
          </a:p>
        </p:txBody>
      </p:sp>
      <p:sp>
        <p:nvSpPr>
          <p:cNvPr id="8" name="ZoneTexte 7">
            <a:extLst>
              <a:ext uri="{FF2B5EF4-FFF2-40B4-BE49-F238E27FC236}">
                <a16:creationId xmlns:a16="http://schemas.microsoft.com/office/drawing/2014/main" id="{0E3AEEFF-264A-4D93-AAF1-DFF1F5A7CF0D}"/>
              </a:ext>
            </a:extLst>
          </p:cNvPr>
          <p:cNvSpPr txBox="1"/>
          <p:nvPr/>
        </p:nvSpPr>
        <p:spPr>
          <a:xfrm>
            <a:off x="6664626" y="2952377"/>
            <a:ext cx="5527374" cy="3107766"/>
          </a:xfrm>
          <a:prstGeom prst="rect">
            <a:avLst/>
          </a:prstGeom>
        </p:spPr>
        <p:txBody>
          <a:bodyPr vert="horz" lIns="91440" tIns="45720" rIns="91440" bIns="45720" rtlCol="0" anchor="ctr">
            <a:normAutofit/>
          </a:bodyPr>
          <a:lstStyle/>
          <a:p>
            <a:pPr marL="285750" indent="-285750">
              <a:spcBef>
                <a:spcPct val="20000"/>
              </a:spcBef>
              <a:spcAft>
                <a:spcPts val="600"/>
              </a:spcAft>
              <a:buClr>
                <a:srgbClr val="FBAC38"/>
              </a:buClr>
              <a:buSzPct val="70000"/>
              <a:buFont typeface="Wingdings 2" charset="2"/>
              <a:buChar char="§"/>
            </a:pPr>
            <a:r>
              <a:rPr lang="en-US" sz="28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Coûteux</a:t>
            </a: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8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en</a:t>
            </a: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temps</a:t>
            </a:r>
          </a:p>
          <a:p>
            <a:pPr marL="285750" indent="-285750">
              <a:spcBef>
                <a:spcPct val="20000"/>
              </a:spcBef>
              <a:spcAft>
                <a:spcPts val="600"/>
              </a:spcAft>
              <a:buClr>
                <a:srgbClr val="FBAC38"/>
              </a:buClr>
              <a:buSzPct val="70000"/>
              <a:buFont typeface="Wingdings 2" charset="2"/>
              <a:buChar char="§"/>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Non </a:t>
            </a:r>
            <a:r>
              <a:rPr lang="en-US" sz="28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valorisé</a:t>
            </a:r>
            <a:endParaRPr lang="en-US" sz="2800" dirty="0" err="1">
              <a:ln>
                <a:solidFill>
                  <a:prstClr val="black">
                    <a:lumMod val="75000"/>
                    <a:lumOff val="25000"/>
                    <a:alpha val="10000"/>
                  </a:prstClr>
                </a:solidFill>
              </a:ln>
              <a:solidFill>
                <a:schemeClr val="tx2"/>
              </a:solidFill>
              <a:effectLst>
                <a:outerShdw blurRad="9525" dist="25400" dir="14640000" algn="tl" rotWithShape="0">
                  <a:prstClr val="black">
                    <a:alpha val="30000"/>
                  </a:prstClr>
                </a:outerShdw>
              </a:effectLst>
            </a:endParaRPr>
          </a:p>
          <a:p>
            <a:pPr marL="285750" indent="-285750">
              <a:spcBef>
                <a:spcPct val="20000"/>
              </a:spcBef>
              <a:spcAft>
                <a:spcPts val="600"/>
              </a:spcAft>
              <a:buClr>
                <a:srgbClr val="FBAC38"/>
              </a:buClr>
              <a:buSzPct val="70000"/>
              <a:buFont typeface="Wingdings 2" charset="2"/>
              <a:buChar char="§"/>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Pas de </a:t>
            </a:r>
            <a:r>
              <a:rPr lang="en-US" sz="28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possibilité</a:t>
            </a: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de </a:t>
            </a:r>
            <a:r>
              <a:rPr lang="en-US" sz="28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déléguer</a:t>
            </a: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8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ces</a:t>
            </a: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8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tâches</a:t>
            </a:r>
            <a:endParaRPr lang="en-US" sz="2800" dirty="0" err="1">
              <a:ln>
                <a:solidFill>
                  <a:prstClr val="black">
                    <a:lumMod val="75000"/>
                    <a:lumOff val="25000"/>
                    <a:alpha val="10000"/>
                  </a:prstClr>
                </a:solidFill>
              </a:ln>
              <a:solidFill>
                <a:schemeClr val="tx2"/>
              </a:solidFill>
              <a:effectLst>
                <a:outerShdw blurRad="9525" dist="25400" dir="14640000" algn="tl" rotWithShape="0">
                  <a:prstClr val="black">
                    <a:alpha val="30000"/>
                  </a:prstClr>
                </a:outerShdw>
              </a:effectLst>
            </a:endParaRPr>
          </a:p>
          <a:p>
            <a:pPr>
              <a:spcBef>
                <a:spcPct val="20000"/>
              </a:spcBef>
              <a:spcAft>
                <a:spcPts val="600"/>
              </a:spcAft>
              <a:buClr>
                <a:srgbClr val="FBAC38"/>
              </a:buClr>
              <a:buSzPct val="70000"/>
              <a:buFont typeface="Wingdings 2" charset="2"/>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285750" indent="-285750">
              <a:spcBef>
                <a:spcPct val="20000"/>
              </a:spcBef>
              <a:spcAft>
                <a:spcPts val="600"/>
              </a:spcAft>
              <a:buClr>
                <a:srgbClr val="FBAC38"/>
              </a:buClr>
              <a:buSzPct val="70000"/>
              <a:buFont typeface="Wingdings 2" charset="2"/>
              <a:buChar char="§"/>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pic>
        <p:nvPicPr>
          <p:cNvPr id="6146" name="Picture 2" descr="Une image contenant table&#10;&#10;Description générée automatiquement">
            <a:extLst>
              <a:ext uri="{FF2B5EF4-FFF2-40B4-BE49-F238E27FC236}">
                <a16:creationId xmlns:a16="http://schemas.microsoft.com/office/drawing/2014/main" id="{303274CD-E409-47FF-9AF4-E43352B3641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8" y="2952377"/>
            <a:ext cx="5790711" cy="310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516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457176-72C9-4992-999E-24D568D58D2F}"/>
              </a:ext>
            </a:extLst>
          </p:cNvPr>
          <p:cNvSpPr>
            <a:spLocks noGrp="1"/>
          </p:cNvSpPr>
          <p:nvPr>
            <p:ph type="title"/>
          </p:nvPr>
        </p:nvSpPr>
        <p:spPr>
          <a:xfrm>
            <a:off x="647205" y="366546"/>
            <a:ext cx="10897589" cy="1956298"/>
          </a:xfrm>
        </p:spPr>
        <p:txBody>
          <a:bodyPr vert="horz" lIns="91440" tIns="45720" rIns="91440" bIns="45720" rtlCol="0" anchor="ctr">
            <a:normAutofit/>
          </a:bodyPr>
          <a:lstStyle/>
          <a:p>
            <a:pPr>
              <a:lnSpc>
                <a:spcPct val="90000"/>
              </a:lnSpc>
            </a:pPr>
            <a:r>
              <a:rPr lang="en-US" sz="2400" dirty="0"/>
              <a:t>4) Presentation des </a:t>
            </a:r>
            <a:r>
              <a:rPr lang="en-US" sz="2400" dirty="0" err="1"/>
              <a:t>limites</a:t>
            </a:r>
            <a:r>
              <a:rPr lang="en-US" sz="2400" dirty="0"/>
              <a:t> du </a:t>
            </a:r>
            <a:r>
              <a:rPr lang="en-US" sz="2400" dirty="0" err="1"/>
              <a:t>système</a:t>
            </a:r>
            <a:r>
              <a:rPr lang="en-US" sz="2400" dirty="0"/>
              <a:t> </a:t>
            </a:r>
            <a:r>
              <a:rPr lang="en-US" sz="2400" dirty="0" err="1"/>
              <a:t>actuel</a:t>
            </a:r>
            <a:br>
              <a:rPr lang="en-US" sz="2400" dirty="0"/>
            </a:br>
            <a:r>
              <a:rPr lang="en-US" sz="2400" dirty="0"/>
              <a:t>b) Analyse des retours du Dr. Pécastaing</a:t>
            </a:r>
            <a:br>
              <a:rPr lang="en-US" sz="2400" dirty="0"/>
            </a:br>
            <a:r>
              <a:rPr lang="en-US" sz="2400" dirty="0"/>
              <a:t>Traitement du patient</a:t>
            </a:r>
          </a:p>
        </p:txBody>
      </p:sp>
      <p:sp>
        <p:nvSpPr>
          <p:cNvPr id="8" name="ZoneTexte 7">
            <a:extLst>
              <a:ext uri="{FF2B5EF4-FFF2-40B4-BE49-F238E27FC236}">
                <a16:creationId xmlns:a16="http://schemas.microsoft.com/office/drawing/2014/main" id="{0E3AEEFF-264A-4D93-AAF1-DFF1F5A7CF0D}"/>
              </a:ext>
            </a:extLst>
          </p:cNvPr>
          <p:cNvSpPr txBox="1"/>
          <p:nvPr/>
        </p:nvSpPr>
        <p:spPr>
          <a:xfrm>
            <a:off x="568625" y="2030093"/>
            <a:ext cx="11121506" cy="4189403"/>
          </a:xfrm>
          <a:prstGeom prst="rect">
            <a:avLst/>
          </a:prstGeom>
        </p:spPr>
        <p:txBody>
          <a:bodyPr vert="horz" lIns="91440" tIns="45720" rIns="91440" bIns="45720" rtlCol="0" anchor="ctr">
            <a:normAutofit/>
          </a:bodyPr>
          <a:lstStyle/>
          <a:p>
            <a:pPr marL="285750" indent="-285750">
              <a:spcBef>
                <a:spcPct val="20000"/>
              </a:spcBef>
              <a:spcAft>
                <a:spcPts val="600"/>
              </a:spcAft>
              <a:buClr>
                <a:srgbClr val="FBAC38"/>
              </a:buClr>
              <a:buSzPct val="70000"/>
              <a:buFont typeface="Wingdings 2" charset="2"/>
              <a:buChar char="§"/>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Consultation </a:t>
            </a:r>
            <a:r>
              <a:rPr lang="en-US" sz="28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en</a:t>
            </a: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8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présentiel</a:t>
            </a: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8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préférable</a:t>
            </a: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p>
          <a:p>
            <a:pPr marL="285750" indent="-285750">
              <a:spcBef>
                <a:spcPct val="20000"/>
              </a:spcBef>
              <a:spcAft>
                <a:spcPts val="600"/>
              </a:spcAft>
              <a:buClr>
                <a:srgbClr val="FBAC38"/>
              </a:buClr>
              <a:buSzPct val="70000"/>
              <a:buFont typeface="Wingdings 2" charset="2"/>
              <a:buChar char="§"/>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Formation des patients </a:t>
            </a:r>
            <a:r>
              <a:rPr lang="en-US" sz="28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afin</a:t>
            </a: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8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qu'ils</a:t>
            </a: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8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sachent</a:t>
            </a: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8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définir</a:t>
            </a: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8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si</a:t>
            </a: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un </a:t>
            </a:r>
            <a:r>
              <a:rPr lang="en-US" sz="28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recours</a:t>
            </a: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aux urgences </a:t>
            </a:r>
            <a:r>
              <a:rPr lang="en-US" sz="28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est</a:t>
            </a: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8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nécessaire</a:t>
            </a: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8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ou</a:t>
            </a: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pas</a:t>
            </a:r>
            <a:endParaRPr lang="en-US" sz="2800" dirty="0" err="1">
              <a:ln>
                <a:solidFill>
                  <a:prstClr val="black">
                    <a:lumMod val="75000"/>
                    <a:lumOff val="25000"/>
                    <a:alpha val="10000"/>
                  </a:prstClr>
                </a:solidFill>
              </a:ln>
              <a:solidFill>
                <a:schemeClr val="tx2"/>
              </a:solidFill>
              <a:effectLst>
                <a:outerShdw blurRad="9525" dist="25400" dir="14640000" algn="tl" rotWithShape="0">
                  <a:prstClr val="black">
                    <a:alpha val="30000"/>
                  </a:prstClr>
                </a:outerShdw>
              </a:effectLst>
            </a:endParaRPr>
          </a:p>
          <a:p>
            <a:pPr>
              <a:spcBef>
                <a:spcPct val="20000"/>
              </a:spcBef>
              <a:spcAft>
                <a:spcPts val="600"/>
              </a:spcAft>
              <a:buClr>
                <a:srgbClr val="FBAC38"/>
              </a:buClr>
              <a:buSzPct val="70000"/>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p>
          <a:p>
            <a:pPr marL="285750" indent="-285750">
              <a:spcBef>
                <a:spcPct val="20000"/>
              </a:spcBef>
              <a:spcAft>
                <a:spcPts val="600"/>
              </a:spcAft>
              <a:buClr>
                <a:srgbClr val="FBAC38"/>
              </a:buClr>
              <a:buSzPct val="70000"/>
              <a:buFont typeface="Wingdings 2" charset="2"/>
              <a:buChar char="§"/>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285750" indent="-285750">
              <a:spcBef>
                <a:spcPct val="20000"/>
              </a:spcBef>
              <a:spcAft>
                <a:spcPts val="600"/>
              </a:spcAft>
              <a:buClr>
                <a:srgbClr val="FBAC38"/>
              </a:buClr>
              <a:buSzPct val="70000"/>
              <a:buFont typeface="Wingdings 2" charset="2"/>
              <a:buChar char="§"/>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2538979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457176-72C9-4992-999E-24D568D58D2F}"/>
              </a:ext>
            </a:extLst>
          </p:cNvPr>
          <p:cNvSpPr>
            <a:spLocks noGrp="1"/>
          </p:cNvSpPr>
          <p:nvPr>
            <p:ph type="title"/>
          </p:nvPr>
        </p:nvSpPr>
        <p:spPr>
          <a:xfrm>
            <a:off x="647205" y="366546"/>
            <a:ext cx="10897589" cy="1956298"/>
          </a:xfrm>
        </p:spPr>
        <p:txBody>
          <a:bodyPr vert="horz" lIns="91440" tIns="45720" rIns="91440" bIns="45720" rtlCol="0" anchor="ctr">
            <a:normAutofit/>
          </a:bodyPr>
          <a:lstStyle/>
          <a:p>
            <a:pPr>
              <a:lnSpc>
                <a:spcPct val="90000"/>
              </a:lnSpc>
            </a:pPr>
            <a:r>
              <a:rPr lang="en-US" sz="2400" dirty="0"/>
              <a:t>4) Presentation des </a:t>
            </a:r>
            <a:r>
              <a:rPr lang="en-US" sz="2400" dirty="0" err="1"/>
              <a:t>limites</a:t>
            </a:r>
            <a:r>
              <a:rPr lang="en-US" sz="2400" dirty="0"/>
              <a:t> du </a:t>
            </a:r>
            <a:r>
              <a:rPr lang="en-US" sz="2400" dirty="0" err="1"/>
              <a:t>système</a:t>
            </a:r>
            <a:r>
              <a:rPr lang="en-US" sz="2400" dirty="0"/>
              <a:t> </a:t>
            </a:r>
            <a:r>
              <a:rPr lang="en-US" sz="2400" dirty="0" err="1"/>
              <a:t>actuel</a:t>
            </a:r>
            <a:br>
              <a:rPr lang="en-US" sz="2400" dirty="0"/>
            </a:br>
            <a:r>
              <a:rPr lang="en-US" sz="2400" dirty="0"/>
              <a:t>b) Analyse des retours du Dr. Pécastaing</a:t>
            </a:r>
            <a:br>
              <a:rPr lang="en-US" sz="2400" dirty="0"/>
            </a:br>
            <a:r>
              <a:rPr lang="en-US" sz="2400" i="1" dirty="0" err="1">
                <a:ea typeface="+mj-lt"/>
                <a:cs typeface="+mj-lt"/>
              </a:rPr>
              <a:t>Représentation</a:t>
            </a:r>
            <a:r>
              <a:rPr lang="en-US" sz="2400" i="1" dirty="0">
                <a:ea typeface="+mj-lt"/>
                <a:cs typeface="+mj-lt"/>
              </a:rPr>
              <a:t> </a:t>
            </a:r>
            <a:r>
              <a:rPr lang="en-US" sz="2400" i="1" dirty="0" err="1">
                <a:ea typeface="+mj-lt"/>
                <a:cs typeface="+mj-lt"/>
              </a:rPr>
              <a:t>schématique</a:t>
            </a:r>
            <a:r>
              <a:rPr lang="en-US" sz="2400" i="1" dirty="0">
                <a:ea typeface="+mj-lt"/>
                <a:cs typeface="+mj-lt"/>
              </a:rPr>
              <a:t> des interactions et de </a:t>
            </a:r>
            <a:r>
              <a:rPr lang="en-US" sz="2400" i="1" dirty="0" err="1">
                <a:ea typeface="+mj-lt"/>
                <a:cs typeface="+mj-lt"/>
              </a:rPr>
              <a:t>leurs</a:t>
            </a:r>
            <a:r>
              <a:rPr lang="en-US" sz="2400" i="1" dirty="0">
                <a:ea typeface="+mj-lt"/>
                <a:cs typeface="+mj-lt"/>
              </a:rPr>
              <a:t> </a:t>
            </a:r>
            <a:r>
              <a:rPr lang="en-US" sz="2400" i="1" dirty="0" err="1">
                <a:ea typeface="+mj-lt"/>
                <a:cs typeface="+mj-lt"/>
              </a:rPr>
              <a:t>objectifs</a:t>
            </a:r>
            <a:endParaRPr lang="en-US" sz="2400" dirty="0" err="1">
              <a:ln>
                <a:solidFill>
                  <a:prstClr val="black">
                    <a:lumMod val="75000"/>
                    <a:lumOff val="25000"/>
                    <a:alpha val="10000"/>
                  </a:prstClr>
                </a:solidFill>
              </a:ln>
              <a:effectLst>
                <a:outerShdw blurRad="9525" dist="25400" dir="14640000" algn="tl" rotWithShape="0">
                  <a:prstClr val="black">
                    <a:alpha val="30000"/>
                  </a:prstClr>
                </a:outerShdw>
              </a:effectLst>
            </a:endParaRPr>
          </a:p>
        </p:txBody>
      </p:sp>
      <p:pic>
        <p:nvPicPr>
          <p:cNvPr id="5" name="Picture 5" descr="Diagram&#10;&#10;Description automatically generated">
            <a:extLst>
              <a:ext uri="{FF2B5EF4-FFF2-40B4-BE49-F238E27FC236}">
                <a16:creationId xmlns:a16="http://schemas.microsoft.com/office/drawing/2014/main" id="{86933F90-FABB-09EF-E1DB-3D3255498F6C}"/>
              </a:ext>
            </a:extLst>
          </p:cNvPr>
          <p:cNvPicPr>
            <a:picLocks noChangeAspect="1"/>
          </p:cNvPicPr>
          <p:nvPr/>
        </p:nvPicPr>
        <p:blipFill>
          <a:blip r:embed="rId3"/>
          <a:stretch>
            <a:fillRect/>
          </a:stretch>
        </p:blipFill>
        <p:spPr>
          <a:xfrm>
            <a:off x="2626995" y="2097087"/>
            <a:ext cx="6948170" cy="4492625"/>
          </a:xfrm>
          <a:prstGeom prst="rect">
            <a:avLst/>
          </a:prstGeom>
        </p:spPr>
      </p:pic>
    </p:spTree>
    <p:extLst>
      <p:ext uri="{BB962C8B-B14F-4D97-AF65-F5344CB8AC3E}">
        <p14:creationId xmlns:p14="http://schemas.microsoft.com/office/powerpoint/2010/main" val="2835800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333F08-EF23-479E-A9DC-51382B50359B}"/>
              </a:ext>
            </a:extLst>
          </p:cNvPr>
          <p:cNvSpPr>
            <a:spLocks noGrp="1"/>
          </p:cNvSpPr>
          <p:nvPr>
            <p:ph type="title"/>
          </p:nvPr>
        </p:nvSpPr>
        <p:spPr>
          <a:xfrm>
            <a:off x="913795" y="609600"/>
            <a:ext cx="5978072" cy="1329596"/>
          </a:xfrm>
        </p:spPr>
        <p:txBody>
          <a:bodyPr>
            <a:normAutofit/>
          </a:bodyPr>
          <a:lstStyle/>
          <a:p>
            <a:r>
              <a:rPr lang="en-US" dirty="0"/>
              <a:t>5) </a:t>
            </a:r>
            <a:r>
              <a:rPr lang="en-US" dirty="0" err="1"/>
              <a:t>Problématique</a:t>
            </a:r>
            <a:r>
              <a:rPr lang="en-US" dirty="0"/>
              <a:t> du </a:t>
            </a:r>
            <a:r>
              <a:rPr lang="en-US" dirty="0" err="1"/>
              <a:t>projet</a:t>
            </a:r>
            <a:endParaRPr lang="fr-FR" dirty="0"/>
          </a:p>
        </p:txBody>
      </p:sp>
      <p:sp>
        <p:nvSpPr>
          <p:cNvPr id="3" name="Espace réservé du contenu 2">
            <a:extLst>
              <a:ext uri="{FF2B5EF4-FFF2-40B4-BE49-F238E27FC236}">
                <a16:creationId xmlns:a16="http://schemas.microsoft.com/office/drawing/2014/main" id="{4060824E-7C5E-49A4-BF9F-AF88CB95E4F9}"/>
              </a:ext>
            </a:extLst>
          </p:cNvPr>
          <p:cNvSpPr>
            <a:spLocks noGrp="1"/>
          </p:cNvSpPr>
          <p:nvPr>
            <p:ph idx="1"/>
          </p:nvPr>
        </p:nvSpPr>
        <p:spPr>
          <a:xfrm>
            <a:off x="913795" y="2127623"/>
            <a:ext cx="6030263" cy="3963883"/>
          </a:xfrm>
        </p:spPr>
        <p:txBody>
          <a:bodyPr anchor="ctr">
            <a:normAutofit fontScale="92500" lnSpcReduction="10000"/>
          </a:bodyPr>
          <a:lstStyle/>
          <a:p>
            <a:pPr marL="37465" indent="0">
              <a:spcBef>
                <a:spcPts val="0"/>
              </a:spcBef>
              <a:spcAft>
                <a:spcPts val="0"/>
              </a:spcAft>
              <a:buNone/>
            </a:pPr>
            <a:endParaRPr lang="fr-FR" sz="3600" b="0" dirty="0">
              <a:ln>
                <a:solidFill>
                  <a:prstClr val="black">
                    <a:lumMod val="75000"/>
                    <a:lumOff val="25000"/>
                    <a:alpha val="10000"/>
                  </a:prstClr>
                </a:solidFill>
              </a:ln>
              <a:effectLst/>
              <a:latin typeface="Arial"/>
              <a:cs typeface="Arial"/>
            </a:endParaRPr>
          </a:p>
          <a:p>
            <a:pPr indent="-305435">
              <a:spcBef>
                <a:spcPts val="0"/>
              </a:spcBef>
              <a:spcAft>
                <a:spcPts val="0"/>
              </a:spcAft>
            </a:pPr>
            <a:r>
              <a:rPr lang="fr-FR" sz="3600" dirty="0">
                <a:ln>
                  <a:solidFill>
                    <a:prstClr val="black">
                      <a:lumMod val="75000"/>
                      <a:lumOff val="25000"/>
                      <a:alpha val="10000"/>
                    </a:prstClr>
                  </a:solidFill>
                </a:ln>
                <a:effectLst/>
                <a:latin typeface="Arial"/>
                <a:cs typeface="Arial"/>
              </a:rPr>
              <a:t>Projet INNOMED ?</a:t>
            </a:r>
          </a:p>
          <a:p>
            <a:pPr marL="719455" lvl="1" indent="-269875">
              <a:spcBef>
                <a:spcPts val="0"/>
              </a:spcBef>
              <a:spcAft>
                <a:spcPts val="0"/>
              </a:spcAft>
            </a:pPr>
            <a:r>
              <a:rPr lang="fr-FR" sz="2800" dirty="0">
                <a:ln>
                  <a:solidFill>
                    <a:prstClr val="black">
                      <a:lumMod val="75000"/>
                      <a:lumOff val="25000"/>
                      <a:alpha val="10000"/>
                    </a:prstClr>
                  </a:solidFill>
                </a:ln>
                <a:effectLst/>
                <a:latin typeface="Arial"/>
                <a:cs typeface="Arial"/>
              </a:rPr>
              <a:t>Restructuration du système de santé français</a:t>
            </a:r>
          </a:p>
          <a:p>
            <a:pPr marL="719455" lvl="1" indent="-269875">
              <a:spcBef>
                <a:spcPts val="0"/>
              </a:spcBef>
              <a:spcAft>
                <a:spcPts val="0"/>
              </a:spcAft>
            </a:pPr>
            <a:r>
              <a:rPr lang="fr-FR" sz="2800" dirty="0">
                <a:ln>
                  <a:solidFill>
                    <a:prstClr val="black">
                      <a:lumMod val="75000"/>
                      <a:lumOff val="25000"/>
                      <a:alpha val="10000"/>
                    </a:prstClr>
                  </a:solidFill>
                </a:ln>
                <a:effectLst/>
                <a:latin typeface="Arial"/>
                <a:cs typeface="Arial"/>
              </a:rPr>
              <a:t>Le médecin généraliste au centre du système</a:t>
            </a:r>
          </a:p>
          <a:p>
            <a:pPr marL="719455" lvl="1" indent="-269875">
              <a:spcBef>
                <a:spcPts val="0"/>
              </a:spcBef>
              <a:spcAft>
                <a:spcPts val="0"/>
              </a:spcAft>
            </a:pPr>
            <a:r>
              <a:rPr lang="fr-FR" sz="2800" dirty="0">
                <a:ln>
                  <a:solidFill>
                    <a:prstClr val="black">
                      <a:lumMod val="75000"/>
                      <a:lumOff val="25000"/>
                      <a:alpha val="10000"/>
                    </a:prstClr>
                  </a:solidFill>
                </a:ln>
                <a:effectLst/>
                <a:latin typeface="Arial"/>
                <a:cs typeface="Arial"/>
              </a:rPr>
              <a:t>Relation patient - médecin traitant</a:t>
            </a:r>
          </a:p>
          <a:p>
            <a:pPr marL="719455" lvl="1" indent="-269875">
              <a:spcBef>
                <a:spcPts val="0"/>
              </a:spcBef>
              <a:spcAft>
                <a:spcPts val="0"/>
              </a:spcAft>
            </a:pPr>
            <a:endParaRPr lang="fr-FR" dirty="0">
              <a:ln>
                <a:solidFill>
                  <a:prstClr val="black">
                    <a:lumMod val="75000"/>
                    <a:lumOff val="25000"/>
                    <a:alpha val="10000"/>
                  </a:prstClr>
                </a:solidFill>
              </a:ln>
              <a:effectLst/>
              <a:latin typeface="Arial"/>
              <a:cs typeface="Arial"/>
            </a:endParaRPr>
          </a:p>
          <a:p>
            <a:pPr marL="36830" indent="0">
              <a:buNone/>
            </a:pPr>
            <a:br>
              <a:rPr lang="fr-FR" dirty="0"/>
            </a:br>
            <a:endParaRPr lang="fr-FR"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pic>
        <p:nvPicPr>
          <p:cNvPr id="10" name="Picture 9">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7" name="Graphic 6" descr="Mille">
            <a:extLst>
              <a:ext uri="{FF2B5EF4-FFF2-40B4-BE49-F238E27FC236}">
                <a16:creationId xmlns:a16="http://schemas.microsoft.com/office/drawing/2014/main" id="{C69BD943-736D-6CD0-7F5C-CA2DF02DB3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52945" y="1197355"/>
            <a:ext cx="3995592" cy="3995592"/>
          </a:xfrm>
          <a:prstGeom prst="rect">
            <a:avLst/>
          </a:prstGeom>
        </p:spPr>
      </p:pic>
    </p:spTree>
    <p:extLst>
      <p:ext uri="{BB962C8B-B14F-4D97-AF65-F5344CB8AC3E}">
        <p14:creationId xmlns:p14="http://schemas.microsoft.com/office/powerpoint/2010/main" val="46740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36D5CD-57AF-4458-9A9D-CE34A06B4742}"/>
              </a:ext>
            </a:extLst>
          </p:cNvPr>
          <p:cNvSpPr>
            <a:spLocks noGrp="1"/>
          </p:cNvSpPr>
          <p:nvPr>
            <p:ph type="title"/>
          </p:nvPr>
        </p:nvSpPr>
        <p:spPr/>
        <p:txBody>
          <a:bodyPr/>
          <a:lstStyle/>
          <a:p>
            <a:r>
              <a:rPr lang="fr-FR" dirty="0"/>
              <a:t>Tables des Matières</a:t>
            </a:r>
          </a:p>
        </p:txBody>
      </p:sp>
      <p:sp>
        <p:nvSpPr>
          <p:cNvPr id="3" name="Espace réservé du contenu 2">
            <a:extLst>
              <a:ext uri="{FF2B5EF4-FFF2-40B4-BE49-F238E27FC236}">
                <a16:creationId xmlns:a16="http://schemas.microsoft.com/office/drawing/2014/main" id="{81E28C54-A85C-4AD8-9C2F-25A6A5609697}"/>
              </a:ext>
            </a:extLst>
          </p:cNvPr>
          <p:cNvSpPr>
            <a:spLocks noGrp="1"/>
          </p:cNvSpPr>
          <p:nvPr>
            <p:ph idx="1"/>
          </p:nvPr>
        </p:nvSpPr>
        <p:spPr/>
        <p:txBody>
          <a:bodyPr>
            <a:normAutofit fontScale="70000" lnSpcReduction="20000"/>
          </a:bodyPr>
          <a:lstStyle/>
          <a:p>
            <a:pPr indent="-305435" algn="just"/>
            <a:r>
              <a:rPr lang="fr-FR"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Introduction </a:t>
            </a:r>
            <a:endParaRPr lang="fr-FR">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lgn="just"/>
            <a:r>
              <a:rPr lang="fr-FR"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Présentation du contexte </a:t>
            </a:r>
            <a:endParaRPr lang="fr-FR"/>
          </a:p>
          <a:p>
            <a:pPr marL="37465" indent="0" algn="just">
              <a:buNone/>
            </a:pPr>
            <a:r>
              <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 Situation actuelle </a:t>
            </a:r>
          </a:p>
          <a:p>
            <a:pPr marL="37465" indent="0" algn="just">
              <a:buNone/>
            </a:pPr>
            <a:r>
              <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b) Situation Covid : pistes d'évolutions dans ce contexte de crise sanitaire </a:t>
            </a:r>
            <a:endParaRPr lang="fr-FR">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lgn="just"/>
            <a:r>
              <a:rPr lang="fr-FR"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Les parties prenantes du système </a:t>
            </a:r>
            <a:endParaRPr lang="fr-FR"/>
          </a:p>
          <a:p>
            <a:pPr indent="-305435" algn="just"/>
            <a:r>
              <a:rPr lang="fr-FR"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Présentation des limites du système actuel </a:t>
            </a:r>
            <a:endParaRPr lang="fr-FR"/>
          </a:p>
          <a:p>
            <a:pPr marL="37465" indent="0" algn="just">
              <a:buNone/>
            </a:pPr>
            <a:r>
              <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 Définition d’un soin de santé non-programmé </a:t>
            </a:r>
            <a:endParaRPr lang="fr-FR">
              <a:ln>
                <a:solidFill>
                  <a:prstClr val="black">
                    <a:lumMod val="75000"/>
                    <a:lumOff val="25000"/>
                    <a:alpha val="10000"/>
                  </a:prstClr>
                </a:solidFill>
              </a:ln>
              <a:effectLst>
                <a:outerShdw blurRad="9525" dist="25400" dir="14640000" algn="tl" rotWithShape="0">
                  <a:prstClr val="black">
                    <a:alpha val="30000"/>
                  </a:prstClr>
                </a:outerShdw>
              </a:effectLst>
            </a:endParaRPr>
          </a:p>
          <a:p>
            <a:pPr marL="37465" indent="0" algn="just">
              <a:buNone/>
            </a:pPr>
            <a:r>
              <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b) Analyse des retours du Dr. </a:t>
            </a:r>
            <a:r>
              <a:rPr lang="fr-FR"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Pécastaing</a:t>
            </a:r>
            <a:r>
              <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t>
            </a:r>
            <a:endParaRPr lang="fr-FR">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lgn="just"/>
            <a:r>
              <a:rPr lang="fr-FR"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Problématique du projet </a:t>
            </a:r>
            <a:endParaRPr lang="fr-FR"/>
          </a:p>
          <a:p>
            <a:pPr indent="-305435" algn="just"/>
            <a:r>
              <a:rPr lang="fr-FR"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Présentation de pistes de solutions </a:t>
            </a:r>
            <a:endParaRPr lang="fr-FR"/>
          </a:p>
          <a:p>
            <a:pPr marL="37465" indent="0" algn="just">
              <a:buNone/>
            </a:pPr>
            <a:r>
              <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 Création d’un lien direct et rapide entre médecin généraliste et spécialiste </a:t>
            </a:r>
            <a:endParaRPr lang="fr-FR">
              <a:ln>
                <a:solidFill>
                  <a:prstClr val="black">
                    <a:lumMod val="75000"/>
                    <a:lumOff val="25000"/>
                    <a:alpha val="10000"/>
                  </a:prstClr>
                </a:solidFill>
              </a:ln>
              <a:effectLst>
                <a:outerShdw blurRad="9525" dist="25400" dir="14640000" algn="tl" rotWithShape="0">
                  <a:prstClr val="black">
                    <a:alpha val="30000"/>
                  </a:prstClr>
                </a:outerShdw>
              </a:effectLst>
            </a:endParaRPr>
          </a:p>
          <a:p>
            <a:pPr marL="37465" indent="0" algn="just">
              <a:buNone/>
            </a:pPr>
            <a:r>
              <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b) Collecte et traitement des données en temps réel : Plan “Ma santé 2022” </a:t>
            </a:r>
            <a:endParaRPr lang="fr-FR">
              <a:ln>
                <a:solidFill>
                  <a:prstClr val="black">
                    <a:lumMod val="75000"/>
                    <a:lumOff val="25000"/>
                    <a:alpha val="10000"/>
                  </a:prstClr>
                </a:solidFill>
              </a:ln>
              <a:effectLst>
                <a:outerShdw blurRad="9525" dist="25400" dir="14640000" algn="tl" rotWithShape="0">
                  <a:prstClr val="black">
                    <a:alpha val="30000"/>
                  </a:prstClr>
                </a:outerShdw>
              </a:effectLst>
            </a:endParaRPr>
          </a:p>
          <a:p>
            <a:pPr marL="37465" indent="0">
              <a:buNone/>
            </a:pPr>
            <a:r>
              <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c) Présentation de nos solutions </a:t>
            </a:r>
            <a:endParaRPr lang="fr-FR"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845415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319FCB-BEB8-4225-BB12-781CF7F911B3}"/>
              </a:ext>
            </a:extLst>
          </p:cNvPr>
          <p:cNvSpPr>
            <a:spLocks noGrp="1"/>
          </p:cNvSpPr>
          <p:nvPr>
            <p:ph type="title"/>
          </p:nvPr>
        </p:nvSpPr>
        <p:spPr>
          <a:xfrm>
            <a:off x="913795" y="609600"/>
            <a:ext cx="10353762" cy="970450"/>
          </a:xfrm>
        </p:spPr>
        <p:txBody>
          <a:bodyPr>
            <a:normAutofit/>
          </a:bodyPr>
          <a:lstStyle/>
          <a:p>
            <a:r>
              <a:rPr lang="en-US" dirty="0"/>
              <a:t>5) </a:t>
            </a:r>
            <a:r>
              <a:rPr lang="en-US" dirty="0" err="1"/>
              <a:t>Problématique</a:t>
            </a:r>
            <a:r>
              <a:rPr lang="en-US" dirty="0"/>
              <a:t> du </a:t>
            </a:r>
            <a:r>
              <a:rPr lang="en-US" dirty="0" err="1"/>
              <a:t>projet</a:t>
            </a:r>
            <a:endParaRPr lang="fr-FR" dirty="0"/>
          </a:p>
        </p:txBody>
      </p:sp>
      <p:pic>
        <p:nvPicPr>
          <p:cNvPr id="9" name="Picture 8">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sp>
        <p:nvSpPr>
          <p:cNvPr id="13" name="Content Placeholder 12">
            <a:extLst>
              <a:ext uri="{FF2B5EF4-FFF2-40B4-BE49-F238E27FC236}">
                <a16:creationId xmlns:a16="http://schemas.microsoft.com/office/drawing/2014/main" id="{6883CEEB-2AF5-EB54-A85C-E74B5D0CA8E5}"/>
              </a:ext>
            </a:extLst>
          </p:cNvPr>
          <p:cNvSpPr>
            <a:spLocks noGrp="1"/>
          </p:cNvSpPr>
          <p:nvPr>
            <p:ph idx="1"/>
          </p:nvPr>
        </p:nvSpPr>
        <p:spPr>
          <a:xfrm>
            <a:off x="913795" y="1711573"/>
            <a:ext cx="9487379" cy="781107"/>
          </a:xfrm>
        </p:spPr>
        <p:txBody>
          <a:bodyPr/>
          <a:lstStyle/>
          <a:p>
            <a:pPr marL="380365" indent="-342900">
              <a:buFont typeface="Wingdings" charset="2"/>
              <a:buChar char="v"/>
            </a:pP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Mise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rPr>
              <a:t>en</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 place d'un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rPr>
              <a:t>système</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 de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rPr>
              <a:t>traitement</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 des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rPr>
              <a:t>soins</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 non </a:t>
            </a:r>
            <a:r>
              <a:rPr lang="en-US" dirty="0" err="1">
                <a:ln>
                  <a:solidFill>
                    <a:prstClr val="black">
                      <a:lumMod val="75000"/>
                      <a:lumOff val="25000"/>
                      <a:alpha val="10000"/>
                    </a:prstClr>
                  </a:solidFill>
                </a:ln>
                <a:solidFill>
                  <a:schemeClr val="bg2">
                    <a:lumMod val="10000"/>
                    <a:lumOff val="90000"/>
                  </a:schemeClr>
                </a:solidFill>
                <a:effectLst>
                  <a:outerShdw blurRad="9525" dist="25400" dir="14640000" algn="tl" rotWithShape="0">
                    <a:prstClr val="black">
                      <a:alpha val="30000"/>
                    </a:prstClr>
                  </a:outerShdw>
                </a:effectLst>
              </a:rPr>
              <a:t>programmés</a:t>
            </a:r>
            <a:r>
              <a:rPr lang="en-US" dirty="0">
                <a:ln>
                  <a:solidFill>
                    <a:prstClr val="black">
                      <a:lumMod val="75000"/>
                      <a:lumOff val="25000"/>
                      <a:alpha val="10000"/>
                    </a:prstClr>
                  </a:solidFill>
                </a:ln>
                <a:solidFill>
                  <a:schemeClr val="bg2">
                    <a:lumMod val="10000"/>
                    <a:lumOff val="90000"/>
                  </a:schemeClr>
                </a:solidFill>
                <a:effectLst>
                  <a:outerShdw blurRad="9525" dist="25400" dir="14640000" algn="tl" rotWithShape="0">
                    <a:prstClr val="black">
                      <a:alpha val="30000"/>
                    </a:prstClr>
                  </a:outerShdw>
                </a:effectLst>
              </a:rPr>
              <a:t>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plus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rPr>
              <a:t>perfomant</a:t>
            </a:r>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p:txBody>
      </p:sp>
      <p:graphicFrame>
        <p:nvGraphicFramePr>
          <p:cNvPr id="17" name="Diagram 17">
            <a:extLst>
              <a:ext uri="{FF2B5EF4-FFF2-40B4-BE49-F238E27FC236}">
                <a16:creationId xmlns:a16="http://schemas.microsoft.com/office/drawing/2014/main" id="{28865893-6C35-8CF2-484E-5CC900230CAF}"/>
              </a:ext>
            </a:extLst>
          </p:cNvPr>
          <p:cNvGraphicFramePr/>
          <p:nvPr>
            <p:extLst>
              <p:ext uri="{D42A27DB-BD31-4B8C-83A1-F6EECF244321}">
                <p14:modId xmlns:p14="http://schemas.microsoft.com/office/powerpoint/2010/main" val="3770264703"/>
              </p:ext>
            </p:extLst>
          </p:nvPr>
        </p:nvGraphicFramePr>
        <p:xfrm>
          <a:off x="208768" y="1422748"/>
          <a:ext cx="6597041" cy="4106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15" name="TextBox 414">
            <a:extLst>
              <a:ext uri="{FF2B5EF4-FFF2-40B4-BE49-F238E27FC236}">
                <a16:creationId xmlns:a16="http://schemas.microsoft.com/office/drawing/2014/main" id="{B12F49AA-1A6E-7EE7-9677-B5429264365B}"/>
              </a:ext>
            </a:extLst>
          </p:cNvPr>
          <p:cNvSpPr txBox="1"/>
          <p:nvPr/>
        </p:nvSpPr>
        <p:spPr>
          <a:xfrm>
            <a:off x="977031" y="4505193"/>
            <a:ext cx="489349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sz="2000" dirty="0" err="1">
                <a:solidFill>
                  <a:schemeClr val="tx2">
                    <a:lumMod val="90000"/>
                  </a:schemeClr>
                </a:solidFill>
              </a:rPr>
              <a:t>Amélioration</a:t>
            </a:r>
            <a:r>
              <a:rPr lang="en-US" sz="2000" dirty="0">
                <a:solidFill>
                  <a:schemeClr val="tx2">
                    <a:lumMod val="90000"/>
                  </a:schemeClr>
                </a:solidFill>
              </a:rPr>
              <a:t> de la communication et de la coordination entre les </a:t>
            </a:r>
            <a:r>
              <a:rPr lang="en-US" sz="2000" dirty="0" err="1">
                <a:solidFill>
                  <a:schemeClr val="tx2">
                    <a:lumMod val="90000"/>
                  </a:schemeClr>
                </a:solidFill>
              </a:rPr>
              <a:t>différents</a:t>
            </a:r>
            <a:r>
              <a:rPr lang="en-US" sz="2000" dirty="0">
                <a:solidFill>
                  <a:schemeClr val="tx2">
                    <a:lumMod val="90000"/>
                  </a:schemeClr>
                </a:solidFill>
              </a:rPr>
              <a:t> </a:t>
            </a:r>
            <a:r>
              <a:rPr lang="en-US" sz="2000" dirty="0" err="1">
                <a:solidFill>
                  <a:schemeClr val="tx2">
                    <a:lumMod val="90000"/>
                  </a:schemeClr>
                </a:solidFill>
              </a:rPr>
              <a:t>acteurs</a:t>
            </a:r>
            <a:r>
              <a:rPr lang="en-US" sz="2000" dirty="0">
                <a:solidFill>
                  <a:schemeClr val="tx2">
                    <a:lumMod val="90000"/>
                  </a:schemeClr>
                </a:solidFill>
              </a:rPr>
              <a:t> du </a:t>
            </a:r>
            <a:r>
              <a:rPr lang="en-US" sz="2000" dirty="0" err="1">
                <a:solidFill>
                  <a:schemeClr val="tx2">
                    <a:lumMod val="90000"/>
                  </a:schemeClr>
                </a:solidFill>
              </a:rPr>
              <a:t>système</a:t>
            </a:r>
            <a:endParaRPr lang="en-US" sz="2000" dirty="0">
              <a:solidFill>
                <a:schemeClr val="tx2">
                  <a:lumMod val="90000"/>
                </a:schemeClr>
              </a:solidFill>
            </a:endParaRPr>
          </a:p>
        </p:txBody>
      </p:sp>
      <p:graphicFrame>
        <p:nvGraphicFramePr>
          <p:cNvPr id="416" name="Diagram 416">
            <a:extLst>
              <a:ext uri="{FF2B5EF4-FFF2-40B4-BE49-F238E27FC236}">
                <a16:creationId xmlns:a16="http://schemas.microsoft.com/office/drawing/2014/main" id="{B99A5640-4767-5729-4A1E-878010A5AD4B}"/>
              </a:ext>
            </a:extLst>
          </p:cNvPr>
          <p:cNvGraphicFramePr/>
          <p:nvPr>
            <p:extLst>
              <p:ext uri="{D42A27DB-BD31-4B8C-83A1-F6EECF244321}">
                <p14:modId xmlns:p14="http://schemas.microsoft.com/office/powerpoint/2010/main" val="3909785408"/>
              </p:ext>
            </p:extLst>
          </p:nvPr>
        </p:nvGraphicFramePr>
        <p:xfrm>
          <a:off x="4436300" y="2800611"/>
          <a:ext cx="8705587" cy="36262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315822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319FCB-BEB8-4225-BB12-781CF7F911B3}"/>
              </a:ext>
            </a:extLst>
          </p:cNvPr>
          <p:cNvSpPr>
            <a:spLocks noGrp="1"/>
          </p:cNvSpPr>
          <p:nvPr>
            <p:ph type="title"/>
          </p:nvPr>
        </p:nvSpPr>
        <p:spPr>
          <a:xfrm>
            <a:off x="913795" y="609600"/>
            <a:ext cx="10353762" cy="970450"/>
          </a:xfrm>
        </p:spPr>
        <p:txBody>
          <a:bodyPr>
            <a:normAutofit/>
          </a:bodyPr>
          <a:lstStyle/>
          <a:p>
            <a:r>
              <a:rPr lang="en-US" dirty="0"/>
              <a:t>5) </a:t>
            </a:r>
            <a:r>
              <a:rPr lang="en-US" dirty="0" err="1"/>
              <a:t>Problématique</a:t>
            </a:r>
            <a:r>
              <a:rPr lang="en-US" dirty="0"/>
              <a:t> du </a:t>
            </a:r>
            <a:r>
              <a:rPr lang="en-US" dirty="0" err="1"/>
              <a:t>projet</a:t>
            </a:r>
            <a:endParaRPr lang="fr-FR" dirty="0"/>
          </a:p>
        </p:txBody>
      </p:sp>
      <p:pic>
        <p:nvPicPr>
          <p:cNvPr id="9" name="Picture 8">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sp>
        <p:nvSpPr>
          <p:cNvPr id="13" name="Content Placeholder 12">
            <a:extLst>
              <a:ext uri="{FF2B5EF4-FFF2-40B4-BE49-F238E27FC236}">
                <a16:creationId xmlns:a16="http://schemas.microsoft.com/office/drawing/2014/main" id="{6883CEEB-2AF5-EB54-A85C-E74B5D0CA8E5}"/>
              </a:ext>
            </a:extLst>
          </p:cNvPr>
          <p:cNvSpPr>
            <a:spLocks noGrp="1"/>
          </p:cNvSpPr>
          <p:nvPr>
            <p:ph idx="1"/>
          </p:nvPr>
        </p:nvSpPr>
        <p:spPr>
          <a:xfrm>
            <a:off x="913795" y="1711573"/>
            <a:ext cx="10823488" cy="3996118"/>
          </a:xfrm>
        </p:spPr>
        <p:txBody>
          <a:bodyPr>
            <a:normAutofit/>
          </a:bodyPr>
          <a:lstStyle/>
          <a:p>
            <a:pPr marL="380365" indent="-342900">
              <a:buFont typeface="Wingdings" charset="2"/>
              <a:buChar char="v"/>
            </a:pPr>
            <a:r>
              <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Amélioration de l'accès au médecin généraliste en dehors des horaires d'ouverture du cabinet ==&gt; diminution du recours aux urgences</a:t>
            </a:r>
          </a:p>
          <a:p>
            <a:pPr marL="37465" indent="0">
              <a:buNone/>
            </a:pPr>
            <a:endPar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380365" indent="-342900">
              <a:buFont typeface="Wingdings" charset="2"/>
              <a:buChar char="v"/>
            </a:pPr>
            <a:r>
              <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Collecte et traitement en temps réel des informations concernant les différents acteurs du système</a:t>
            </a:r>
          </a:p>
          <a:p>
            <a:pPr marL="756920" lvl="1" indent="-269875">
              <a:buFont typeface="Wingdings" charset="2"/>
              <a:buChar char="v"/>
            </a:pPr>
            <a:r>
              <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Base de données des informations sur les patients</a:t>
            </a:r>
          </a:p>
          <a:p>
            <a:pPr marL="756920" lvl="1" indent="-269875">
              <a:buFont typeface="Wingdings" charset="2"/>
              <a:buChar char="v"/>
            </a:pPr>
            <a:r>
              <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Anticipation des situations d'engorgement</a:t>
            </a:r>
          </a:p>
          <a:p>
            <a:pPr marL="756920" lvl="1" indent="-269875">
              <a:buFont typeface="Wingdings" charset="2"/>
              <a:buChar char="v"/>
            </a:pPr>
            <a:r>
              <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Vision claire du système</a:t>
            </a:r>
          </a:p>
          <a:p>
            <a:pPr marL="756920" lvl="1" indent="-269875">
              <a:buFont typeface="Wingdings" charset="2"/>
              <a:buChar char="v"/>
            </a:pPr>
            <a:endPar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756920" lvl="1" indent="-269875">
              <a:buFont typeface="Wingdings" charset="2"/>
              <a:buChar char="v"/>
            </a:pPr>
            <a:endPar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756920" lvl="1" indent="-269875">
              <a:buFont typeface="Wingdings" charset="2"/>
              <a:buChar char="v"/>
            </a:pPr>
            <a:endPar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380365" indent="-342900">
              <a:buFont typeface="Wingdings" charset="2"/>
              <a:buChar char="v"/>
            </a:pPr>
            <a:endPar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380365" indent="-342900">
              <a:buFont typeface="Wingdings" charset="2"/>
              <a:buChar char="v"/>
            </a:pPr>
            <a:endPar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380365" indent="-342900">
              <a:buFont typeface="Wingdings" charset="2"/>
              <a:buChar char="v"/>
            </a:pPr>
            <a:endPar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p:txBody>
      </p:sp>
      <p:pic>
        <p:nvPicPr>
          <p:cNvPr id="19" name="Picture 19" descr="A picture containing text, person, posing&#10;&#10;Description automatically generated">
            <a:extLst>
              <a:ext uri="{FF2B5EF4-FFF2-40B4-BE49-F238E27FC236}">
                <a16:creationId xmlns:a16="http://schemas.microsoft.com/office/drawing/2014/main" id="{2D5D3F45-B681-D17C-5D22-FCE7908ED4F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093907" y="3432997"/>
            <a:ext cx="5102268" cy="3426224"/>
          </a:xfrm>
          <a:prstGeom prst="rect">
            <a:avLst/>
          </a:prstGeom>
        </p:spPr>
      </p:pic>
    </p:spTree>
    <p:extLst>
      <p:ext uri="{BB962C8B-B14F-4D97-AF65-F5344CB8AC3E}">
        <p14:creationId xmlns:p14="http://schemas.microsoft.com/office/powerpoint/2010/main" val="2162747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319FCB-BEB8-4225-BB12-781CF7F911B3}"/>
              </a:ext>
            </a:extLst>
          </p:cNvPr>
          <p:cNvSpPr>
            <a:spLocks noGrp="1"/>
          </p:cNvSpPr>
          <p:nvPr>
            <p:ph type="title"/>
          </p:nvPr>
        </p:nvSpPr>
        <p:spPr>
          <a:xfrm>
            <a:off x="913795" y="609600"/>
            <a:ext cx="10353762" cy="970450"/>
          </a:xfrm>
        </p:spPr>
        <p:txBody>
          <a:bodyPr>
            <a:normAutofit/>
          </a:bodyPr>
          <a:lstStyle/>
          <a:p>
            <a:r>
              <a:rPr lang="en-US" dirty="0"/>
              <a:t>5) </a:t>
            </a:r>
            <a:r>
              <a:rPr lang="en-US" dirty="0" err="1"/>
              <a:t>Problématique</a:t>
            </a:r>
            <a:r>
              <a:rPr lang="en-US" dirty="0"/>
              <a:t> du </a:t>
            </a:r>
            <a:r>
              <a:rPr lang="en-US" dirty="0" err="1"/>
              <a:t>projet</a:t>
            </a:r>
            <a:endParaRPr lang="fr-FR" dirty="0"/>
          </a:p>
        </p:txBody>
      </p:sp>
      <p:pic>
        <p:nvPicPr>
          <p:cNvPr id="9" name="Picture 8">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sp>
        <p:nvSpPr>
          <p:cNvPr id="13" name="Content Placeholder 12">
            <a:extLst>
              <a:ext uri="{FF2B5EF4-FFF2-40B4-BE49-F238E27FC236}">
                <a16:creationId xmlns:a16="http://schemas.microsoft.com/office/drawing/2014/main" id="{6883CEEB-2AF5-EB54-A85C-E74B5D0CA8E5}"/>
              </a:ext>
            </a:extLst>
          </p:cNvPr>
          <p:cNvSpPr>
            <a:spLocks noGrp="1"/>
          </p:cNvSpPr>
          <p:nvPr>
            <p:ph idx="1"/>
          </p:nvPr>
        </p:nvSpPr>
        <p:spPr>
          <a:xfrm>
            <a:off x="913795" y="1711573"/>
            <a:ext cx="5646065" cy="3996118"/>
          </a:xfrm>
        </p:spPr>
        <p:txBody>
          <a:bodyPr>
            <a:normAutofit/>
          </a:bodyPr>
          <a:lstStyle/>
          <a:p>
            <a:pPr marL="380365" indent="-342900">
              <a:buFont typeface="Wingdings" charset="2"/>
              <a:buChar char="v"/>
            </a:pPr>
            <a:r>
              <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Mise en place d'une organisation/ d'un système permettant de réduire le temps de travail administratif des médecins généralistes et autres acteurs du système</a:t>
            </a:r>
            <a:endParaRPr lang="en-US" dirty="0"/>
          </a:p>
          <a:p>
            <a:pPr marL="380365" indent="-342900">
              <a:buFont typeface="Wingdings" charset="2"/>
              <a:buChar char="v"/>
            </a:pPr>
            <a:endPar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380365" indent="-342900">
              <a:buFont typeface="Wingdings" charset="2"/>
              <a:buChar char="v"/>
            </a:pPr>
            <a:endPar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380365" indent="-342900">
              <a:buFont typeface="Wingdings" charset="2"/>
              <a:buChar char="v"/>
            </a:pPr>
            <a:r>
              <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Assurer l'éducation du patient de manière à ce que ce dernier ait une meilleure perception de quand il est nécessaire ou pas d’aller aux urgences</a:t>
            </a:r>
          </a:p>
          <a:p>
            <a:pPr marL="756920" lvl="1" indent="-269875">
              <a:buFont typeface="Wingdings" charset="2"/>
              <a:buChar char="v"/>
            </a:pPr>
            <a:endPar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756920" lvl="1" indent="-269875">
              <a:buFont typeface="Wingdings" charset="2"/>
              <a:buChar char="v"/>
            </a:pPr>
            <a:endPar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756920" lvl="1" indent="-269875">
              <a:buFont typeface="Wingdings" charset="2"/>
              <a:buChar char="v"/>
            </a:pPr>
            <a:endPar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380365" indent="-342900">
              <a:buFont typeface="Wingdings" charset="2"/>
              <a:buChar char="v"/>
            </a:pPr>
            <a:endPar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380365" indent="-342900">
              <a:buFont typeface="Wingdings" charset="2"/>
              <a:buChar char="v"/>
            </a:pPr>
            <a:endPar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380365" indent="-342900">
              <a:buFont typeface="Wingdings" charset="2"/>
              <a:buChar char="v"/>
            </a:pPr>
            <a:endParaRPr lang="fr-F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p:txBody>
      </p:sp>
      <p:pic>
        <p:nvPicPr>
          <p:cNvPr id="3" name="Picture 3">
            <a:extLst>
              <a:ext uri="{FF2B5EF4-FFF2-40B4-BE49-F238E27FC236}">
                <a16:creationId xmlns:a16="http://schemas.microsoft.com/office/drawing/2014/main" id="{CCFA53B8-1710-5EF5-3E6C-0070B2C8D11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302674" y="1953016"/>
            <a:ext cx="3432131" cy="3432131"/>
          </a:xfrm>
          <a:prstGeom prst="rect">
            <a:avLst/>
          </a:prstGeom>
        </p:spPr>
      </p:pic>
      <p:sp>
        <p:nvSpPr>
          <p:cNvPr id="7" name="&quot;Not Allowed&quot; Symbol 6">
            <a:extLst>
              <a:ext uri="{FF2B5EF4-FFF2-40B4-BE49-F238E27FC236}">
                <a16:creationId xmlns:a16="http://schemas.microsoft.com/office/drawing/2014/main" id="{B5DEA209-4CB8-0D45-DD37-920AF1C1E9DC}"/>
              </a:ext>
            </a:extLst>
          </p:cNvPr>
          <p:cNvSpPr/>
          <p:nvPr/>
        </p:nvSpPr>
        <p:spPr>
          <a:xfrm>
            <a:off x="6919455" y="1580237"/>
            <a:ext cx="4613752" cy="39352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35528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5D234B-D7A2-4868-BA6B-D37BEF4E7D3F}"/>
              </a:ext>
            </a:extLst>
          </p:cNvPr>
          <p:cNvSpPr>
            <a:spLocks noGrp="1"/>
          </p:cNvSpPr>
          <p:nvPr>
            <p:ph type="title"/>
          </p:nvPr>
        </p:nvSpPr>
        <p:spPr/>
        <p:txBody>
          <a:bodyPr>
            <a:normAutofit fontScale="90000"/>
          </a:bodyPr>
          <a:lstStyle/>
          <a:p>
            <a:r>
              <a:rPr lang="fr-FR" dirty="0"/>
              <a:t>6) Propositions de solutions</a:t>
            </a:r>
            <a:br>
              <a:rPr lang="fr-FR" dirty="0"/>
            </a:br>
            <a:r>
              <a:rPr lang="fr-FR" dirty="0">
                <a:ln>
                  <a:solidFill>
                    <a:prstClr val="black">
                      <a:lumMod val="75000"/>
                      <a:lumOff val="25000"/>
                      <a:alpha val="10000"/>
                    </a:prstClr>
                  </a:solidFill>
                </a:ln>
                <a:effectLst>
                  <a:outerShdw blurRad="9525" dist="25400" dir="14640000" algn="tl" rotWithShape="0">
                    <a:prstClr val="black">
                      <a:alpha val="30000"/>
                    </a:prstClr>
                  </a:outerShdw>
                </a:effectLst>
              </a:rPr>
              <a:t>a) Solutions préalablement proposées</a:t>
            </a:r>
          </a:p>
        </p:txBody>
      </p:sp>
      <p:graphicFrame>
        <p:nvGraphicFramePr>
          <p:cNvPr id="5" name="Table 5">
            <a:extLst>
              <a:ext uri="{FF2B5EF4-FFF2-40B4-BE49-F238E27FC236}">
                <a16:creationId xmlns:a16="http://schemas.microsoft.com/office/drawing/2014/main" id="{C4CB5816-62F5-8729-CF20-6E27B98C6377}"/>
              </a:ext>
            </a:extLst>
          </p:cNvPr>
          <p:cNvGraphicFramePr>
            <a:graphicFrameLocks noGrp="1"/>
          </p:cNvGraphicFramePr>
          <p:nvPr>
            <p:ph idx="1"/>
            <p:extLst>
              <p:ext uri="{D42A27DB-BD31-4B8C-83A1-F6EECF244321}">
                <p14:modId xmlns:p14="http://schemas.microsoft.com/office/powerpoint/2010/main" val="3274430904"/>
              </p:ext>
            </p:extLst>
          </p:nvPr>
        </p:nvGraphicFramePr>
        <p:xfrm>
          <a:off x="914400" y="2045114"/>
          <a:ext cx="10353674" cy="4572000"/>
        </p:xfrm>
        <a:graphic>
          <a:graphicData uri="http://schemas.openxmlformats.org/drawingml/2006/table">
            <a:tbl>
              <a:tblPr firstRow="1" bandRow="1">
                <a:tableStyleId>{5C22544A-7EE6-4342-B048-85BDC9FD1C3A}</a:tableStyleId>
              </a:tblPr>
              <a:tblGrid>
                <a:gridCol w="5176837">
                  <a:extLst>
                    <a:ext uri="{9D8B030D-6E8A-4147-A177-3AD203B41FA5}">
                      <a16:colId xmlns:a16="http://schemas.microsoft.com/office/drawing/2014/main" val="791029009"/>
                    </a:ext>
                  </a:extLst>
                </a:gridCol>
                <a:gridCol w="5176837">
                  <a:extLst>
                    <a:ext uri="{9D8B030D-6E8A-4147-A177-3AD203B41FA5}">
                      <a16:colId xmlns:a16="http://schemas.microsoft.com/office/drawing/2014/main" val="2962025925"/>
                    </a:ext>
                  </a:extLst>
                </a:gridCol>
              </a:tblGrid>
              <a:tr h="370840">
                <a:tc>
                  <a:txBody>
                    <a:bodyPr/>
                    <a:lstStyle/>
                    <a:p>
                      <a:pPr lvl="0" algn="ctr">
                        <a:buNone/>
                      </a:pPr>
                      <a:r>
                        <a:rPr lang="en-US" sz="1800" b="1" i="0" u="none" strike="noStrike" noProof="0" dirty="0" err="1">
                          <a:latin typeface="Calisto MT"/>
                        </a:rPr>
                        <a:t>Création</a:t>
                      </a:r>
                      <a:r>
                        <a:rPr lang="en-US" sz="1800" b="1" i="0" u="none" strike="noStrike" noProof="0" dirty="0">
                          <a:latin typeface="Calisto MT"/>
                        </a:rPr>
                        <a:t> d’un lien direct et </a:t>
                      </a:r>
                      <a:r>
                        <a:rPr lang="en-US" sz="1800" b="1" i="0" u="none" strike="noStrike" noProof="0" dirty="0" err="1">
                          <a:latin typeface="Calisto MT"/>
                        </a:rPr>
                        <a:t>rapide</a:t>
                      </a:r>
                      <a:r>
                        <a:rPr lang="en-US" sz="1800" b="1" i="0" u="none" strike="noStrike" noProof="0" dirty="0">
                          <a:latin typeface="Calisto MT"/>
                        </a:rPr>
                        <a:t> entre </a:t>
                      </a:r>
                      <a:r>
                        <a:rPr lang="en-US" sz="1800" b="1" i="0" u="none" strike="noStrike" noProof="0" dirty="0" err="1">
                          <a:latin typeface="Calisto MT"/>
                        </a:rPr>
                        <a:t>médecin</a:t>
                      </a:r>
                      <a:r>
                        <a:rPr lang="en-US" sz="1800" b="1" i="0" u="none" strike="noStrike" noProof="0" dirty="0">
                          <a:latin typeface="Calisto MT"/>
                        </a:rPr>
                        <a:t> </a:t>
                      </a:r>
                      <a:r>
                        <a:rPr lang="en-US" sz="1800" b="1" i="0" u="none" strike="noStrike" noProof="0" dirty="0" err="1">
                          <a:latin typeface="Calisto MT"/>
                        </a:rPr>
                        <a:t>généraliste</a:t>
                      </a:r>
                      <a:r>
                        <a:rPr lang="en-US" sz="1800" b="1" i="0" u="none" strike="noStrike" noProof="0" dirty="0">
                          <a:latin typeface="Calisto MT"/>
                        </a:rPr>
                        <a:t> et </a:t>
                      </a:r>
                      <a:r>
                        <a:rPr lang="en-US" sz="1800" b="1" i="0" u="none" strike="noStrike" noProof="0" dirty="0" err="1">
                          <a:latin typeface="Calisto MT"/>
                        </a:rPr>
                        <a:t>spécialiste</a:t>
                      </a:r>
                      <a:r>
                        <a:rPr lang="en-US" sz="1800" b="1" i="0" u="none" strike="noStrike" noProof="0" dirty="0">
                          <a:latin typeface="Calisto MT"/>
                        </a:rPr>
                        <a:t> (Proposition d'un </a:t>
                      </a:r>
                      <a:r>
                        <a:rPr lang="en-US" sz="1800" b="1" i="0" u="none" strike="noStrike" noProof="0" dirty="0" err="1">
                          <a:latin typeface="Calisto MT"/>
                        </a:rPr>
                        <a:t>groupe</a:t>
                      </a:r>
                      <a:r>
                        <a:rPr lang="en-US" sz="1800" b="1" i="0" u="none" strike="noStrike" noProof="0" dirty="0">
                          <a:latin typeface="Calisto MT"/>
                        </a:rPr>
                        <a:t> </a:t>
                      </a:r>
                      <a:r>
                        <a:rPr lang="en-US" sz="1800" b="1" i="0" u="none" strike="noStrike" noProof="0" dirty="0" err="1">
                          <a:latin typeface="Calisto MT"/>
                        </a:rPr>
                        <a:t>d'étudiants</a:t>
                      </a:r>
                      <a:r>
                        <a:rPr lang="en-US" sz="1800" b="1" i="0" u="none" strike="noStrike" noProof="0" dirty="0">
                          <a:latin typeface="Calisto MT"/>
                        </a:rPr>
                        <a:t> de Centrale </a:t>
                      </a:r>
                      <a:r>
                        <a:rPr lang="en-US" sz="1800" b="1" i="0" u="none" strike="noStrike" noProof="0" dirty="0" err="1">
                          <a:latin typeface="Calisto MT"/>
                        </a:rPr>
                        <a:t>Supélec</a:t>
                      </a:r>
                      <a:r>
                        <a:rPr lang="en-US" sz="1800" b="1" i="0" u="none" strike="noStrike" noProof="0" dirty="0">
                          <a:latin typeface="Calisto MT"/>
                        </a:rPr>
                        <a:t>)</a:t>
                      </a:r>
                      <a:endParaRPr lang="en-US" b="1" u="none" dirty="0" err="1"/>
                    </a:p>
                  </a:txBody>
                  <a:tcPr/>
                </a:tc>
                <a:tc>
                  <a:txBody>
                    <a:bodyPr/>
                    <a:lstStyle/>
                    <a:p>
                      <a:pPr lvl="0" algn="ctr">
                        <a:buNone/>
                      </a:pPr>
                      <a:r>
                        <a:rPr lang="en-US" sz="1800" b="1" i="0" u="none" strike="noStrike" noProof="0" dirty="0" err="1">
                          <a:latin typeface="Calisto MT"/>
                        </a:rPr>
                        <a:t>Collecte</a:t>
                      </a:r>
                      <a:r>
                        <a:rPr lang="en-US" sz="1800" b="1" i="0" u="none" strike="noStrike" noProof="0" dirty="0">
                          <a:latin typeface="Calisto MT"/>
                        </a:rPr>
                        <a:t> et </a:t>
                      </a:r>
                      <a:r>
                        <a:rPr lang="en-US" sz="1800" b="1" i="0" u="none" strike="noStrike" noProof="0" dirty="0" err="1">
                          <a:latin typeface="Calisto MT"/>
                        </a:rPr>
                        <a:t>traitement</a:t>
                      </a:r>
                      <a:r>
                        <a:rPr lang="en-US" sz="1800" b="1" i="0" u="none" strike="noStrike" noProof="0" dirty="0">
                          <a:latin typeface="Calisto MT"/>
                        </a:rPr>
                        <a:t> des </a:t>
                      </a:r>
                      <a:r>
                        <a:rPr lang="en-US" sz="1800" b="1" i="0" u="none" strike="noStrike" noProof="0" dirty="0" err="1">
                          <a:latin typeface="Calisto MT"/>
                        </a:rPr>
                        <a:t>données</a:t>
                      </a:r>
                      <a:r>
                        <a:rPr lang="en-US" sz="1800" b="1" i="0" u="none" strike="noStrike" noProof="0" dirty="0">
                          <a:latin typeface="Calisto MT"/>
                        </a:rPr>
                        <a:t> </a:t>
                      </a:r>
                      <a:r>
                        <a:rPr lang="en-US" sz="1800" b="1" i="0" u="none" strike="noStrike" noProof="0" dirty="0" err="1">
                          <a:latin typeface="Calisto MT"/>
                        </a:rPr>
                        <a:t>en</a:t>
                      </a:r>
                      <a:r>
                        <a:rPr lang="en-US" sz="1800" b="1" i="0" u="none" strike="noStrike" noProof="0" dirty="0">
                          <a:latin typeface="Calisto MT"/>
                        </a:rPr>
                        <a:t> temps </a:t>
                      </a:r>
                      <a:r>
                        <a:rPr lang="en-US" sz="1800" b="1" i="0" u="none" strike="noStrike" noProof="0" dirty="0" err="1">
                          <a:latin typeface="Calisto MT"/>
                        </a:rPr>
                        <a:t>réel</a:t>
                      </a:r>
                      <a:r>
                        <a:rPr lang="en-US" sz="1800" b="1" i="0" u="none" strike="noStrike" noProof="0" dirty="0">
                          <a:latin typeface="Calisto MT"/>
                        </a:rPr>
                        <a:t> : Plan “Ma </a:t>
                      </a:r>
                      <a:r>
                        <a:rPr lang="en-US" sz="1800" b="1" i="0" u="none" strike="noStrike" noProof="0" dirty="0" err="1">
                          <a:latin typeface="Calisto MT"/>
                        </a:rPr>
                        <a:t>santé</a:t>
                      </a:r>
                      <a:r>
                        <a:rPr lang="en-US" sz="1800" b="1" i="0" u="none" strike="noStrike" noProof="0" dirty="0">
                          <a:latin typeface="Calisto MT"/>
                        </a:rPr>
                        <a:t> 2022” (Proposition du </a:t>
                      </a:r>
                      <a:r>
                        <a:rPr lang="en-US" sz="1800" b="1" i="0" u="none" strike="noStrike" noProof="0" dirty="0" err="1">
                          <a:latin typeface="Calisto MT"/>
                        </a:rPr>
                        <a:t>ministère</a:t>
                      </a:r>
                      <a:r>
                        <a:rPr lang="en-US" sz="1800" b="1" i="0" u="none" strike="noStrike" noProof="0" dirty="0">
                          <a:latin typeface="Calisto MT"/>
                        </a:rPr>
                        <a:t> de la </a:t>
                      </a:r>
                      <a:r>
                        <a:rPr lang="en-US" sz="1800" b="1" i="0" u="none" strike="noStrike" noProof="0" dirty="0" err="1">
                          <a:latin typeface="Calisto MT"/>
                        </a:rPr>
                        <a:t>solidarité</a:t>
                      </a:r>
                      <a:r>
                        <a:rPr lang="en-US" sz="1800" b="1" i="0" u="none" strike="noStrike" noProof="0" dirty="0">
                          <a:latin typeface="Calisto MT"/>
                        </a:rPr>
                        <a:t> et de la </a:t>
                      </a:r>
                      <a:r>
                        <a:rPr lang="en-US" sz="1800" b="1" i="0" u="none" strike="noStrike" noProof="0" dirty="0" err="1">
                          <a:latin typeface="Calisto MT"/>
                        </a:rPr>
                        <a:t>santé</a:t>
                      </a:r>
                      <a:r>
                        <a:rPr lang="en-US" sz="1800" b="1" i="0" u="none" strike="noStrike" noProof="0" dirty="0">
                          <a:latin typeface="Calisto MT"/>
                        </a:rPr>
                        <a:t>)</a:t>
                      </a:r>
                      <a:endParaRPr lang="en-US" u="none" dirty="0"/>
                    </a:p>
                  </a:txBody>
                  <a:tcPr/>
                </a:tc>
                <a:extLst>
                  <a:ext uri="{0D108BD9-81ED-4DB2-BD59-A6C34878D82A}">
                    <a16:rowId xmlns:a16="http://schemas.microsoft.com/office/drawing/2014/main" val="3440607298"/>
                  </a:ext>
                </a:extLst>
              </a:tr>
              <a:tr h="370840">
                <a:tc>
                  <a:txBody>
                    <a:bodyPr/>
                    <a:lstStyle/>
                    <a:p>
                      <a:pPr lvl="0">
                        <a:buNone/>
                      </a:pPr>
                      <a:r>
                        <a:rPr lang="en-US" sz="1800" b="0" i="0" u="none" strike="noStrike" noProof="0" dirty="0">
                          <a:latin typeface="Calisto MT"/>
                        </a:rPr>
                        <a:t> Plateforme </a:t>
                      </a:r>
                      <a:r>
                        <a:rPr lang="en-US" sz="1800" b="0" i="0" u="none" strike="noStrike" noProof="0" dirty="0" err="1">
                          <a:latin typeface="Calisto MT"/>
                        </a:rPr>
                        <a:t>digitale</a:t>
                      </a:r>
                      <a:r>
                        <a:rPr lang="en-US" sz="1800" b="0" i="0" u="none" strike="noStrike" noProof="0" dirty="0">
                          <a:latin typeface="Calisto MT"/>
                        </a:rPr>
                        <a:t> de mise </a:t>
                      </a:r>
                      <a:r>
                        <a:rPr lang="en-US" sz="1800" b="0" i="0" u="none" strike="noStrike" noProof="0" dirty="0" err="1">
                          <a:latin typeface="Calisto MT"/>
                        </a:rPr>
                        <a:t>en</a:t>
                      </a:r>
                      <a:r>
                        <a:rPr lang="en-US" sz="1800" b="0" i="0" u="none" strike="noStrike" noProof="0" dirty="0">
                          <a:latin typeface="Calisto MT"/>
                        </a:rPr>
                        <a:t> relation entre des </a:t>
                      </a:r>
                      <a:r>
                        <a:rPr lang="en-US" sz="1800" b="0" i="0" u="none" strike="noStrike" noProof="0" dirty="0" err="1">
                          <a:latin typeface="Calisto MT"/>
                        </a:rPr>
                        <a:t>médecins</a:t>
                      </a:r>
                      <a:r>
                        <a:rPr lang="en-US" sz="1800" b="0" i="0" u="none" strike="noStrike" noProof="0" dirty="0">
                          <a:latin typeface="Calisto MT"/>
                        </a:rPr>
                        <a:t> </a:t>
                      </a:r>
                      <a:r>
                        <a:rPr lang="en-US" sz="1800" b="0" i="0" u="none" strike="noStrike" noProof="0" dirty="0" err="1">
                          <a:latin typeface="Calisto MT"/>
                        </a:rPr>
                        <a:t>en</a:t>
                      </a:r>
                      <a:r>
                        <a:rPr lang="en-US" sz="1800" b="0" i="0" u="none" strike="noStrike" noProof="0" dirty="0">
                          <a:latin typeface="Calisto MT"/>
                        </a:rPr>
                        <a:t> </a:t>
                      </a:r>
                      <a:r>
                        <a:rPr lang="en-US" sz="1800" b="0" i="0" u="none" strike="noStrike" noProof="0" dirty="0" err="1">
                          <a:latin typeface="Calisto MT"/>
                        </a:rPr>
                        <a:t>activité</a:t>
                      </a:r>
                      <a:r>
                        <a:rPr lang="en-US" sz="1800" b="0" i="0" u="none" strike="noStrike" noProof="0" dirty="0">
                          <a:latin typeface="Calisto MT"/>
                        </a:rPr>
                        <a:t> (</a:t>
                      </a:r>
                      <a:r>
                        <a:rPr lang="en-US" sz="1800" b="0" i="0" u="none" strike="noStrike" noProof="0" dirty="0" err="1">
                          <a:latin typeface="Calisto MT"/>
                        </a:rPr>
                        <a:t>majoritairement</a:t>
                      </a:r>
                      <a:r>
                        <a:rPr lang="en-US" sz="1800" b="0" i="0" u="none" strike="noStrike" noProof="0" dirty="0">
                          <a:latin typeface="Calisto MT"/>
                        </a:rPr>
                        <a:t> </a:t>
                      </a:r>
                      <a:r>
                        <a:rPr lang="en-US" sz="1800" b="0" i="0" u="none" strike="noStrike" noProof="0" dirty="0" err="1">
                          <a:latin typeface="Calisto MT"/>
                        </a:rPr>
                        <a:t>généralistes</a:t>
                      </a:r>
                      <a:r>
                        <a:rPr lang="en-US" sz="1800" b="0" i="0" u="none" strike="noStrike" noProof="0" dirty="0">
                          <a:latin typeface="Calisto MT"/>
                        </a:rPr>
                        <a:t>) et des </a:t>
                      </a:r>
                      <a:r>
                        <a:rPr lang="en-US" sz="1800" b="0" i="0" u="none" strike="noStrike" noProof="0" dirty="0" err="1">
                          <a:latin typeface="Calisto MT"/>
                        </a:rPr>
                        <a:t>médecins</a:t>
                      </a:r>
                      <a:r>
                        <a:rPr lang="en-US" sz="1800" b="0" i="0" u="none" strike="noStrike" noProof="0" dirty="0">
                          <a:latin typeface="Calisto MT"/>
                        </a:rPr>
                        <a:t> </a:t>
                      </a:r>
                      <a:r>
                        <a:rPr lang="en-US" sz="1800" b="0" i="0" u="none" strike="noStrike" noProof="0" dirty="0" err="1">
                          <a:latin typeface="Calisto MT"/>
                        </a:rPr>
                        <a:t>retraités</a:t>
                      </a:r>
                      <a:r>
                        <a:rPr lang="en-US" sz="1800" b="0" i="0" u="none" strike="noStrike" noProof="0" dirty="0">
                          <a:latin typeface="Calisto MT"/>
                        </a:rPr>
                        <a:t> (</a:t>
                      </a:r>
                      <a:r>
                        <a:rPr lang="en-US" sz="1800" b="0" i="0" u="none" strike="noStrike" noProof="0" dirty="0" err="1">
                          <a:latin typeface="Calisto MT"/>
                        </a:rPr>
                        <a:t>médecins</a:t>
                      </a:r>
                      <a:r>
                        <a:rPr lang="en-US" sz="1800" b="0" i="0" u="none" strike="noStrike" noProof="0" dirty="0">
                          <a:latin typeface="Calisto MT"/>
                        </a:rPr>
                        <a:t> </a:t>
                      </a:r>
                      <a:r>
                        <a:rPr lang="en-US" sz="1800" b="0" i="0" u="none" strike="noStrike" noProof="0" dirty="0" err="1">
                          <a:latin typeface="Calisto MT"/>
                        </a:rPr>
                        <a:t>spécialistes</a:t>
                      </a:r>
                      <a:r>
                        <a:rPr lang="en-US" sz="1800" b="0" i="0" u="none" strike="noStrike" noProof="0" dirty="0">
                          <a:latin typeface="Calisto MT"/>
                        </a:rPr>
                        <a:t>)</a:t>
                      </a:r>
                    </a:p>
                    <a:p>
                      <a:pPr lvl="0">
                        <a:buNone/>
                      </a:pPr>
                      <a:endParaRPr lang="en-US" sz="1800" b="0" i="0" u="none" strike="noStrike" noProof="0" dirty="0">
                        <a:latin typeface="Calisto MT"/>
                      </a:endParaRPr>
                    </a:p>
                    <a:p>
                      <a:pPr marL="285750" lvl="0" indent="-285750" algn="just">
                        <a:lnSpc>
                          <a:spcPct val="100000"/>
                        </a:lnSpc>
                        <a:spcBef>
                          <a:spcPts val="0"/>
                        </a:spcBef>
                        <a:spcAft>
                          <a:spcPts val="0"/>
                        </a:spcAft>
                        <a:buFont typeface="Arial"/>
                        <a:buChar char="•"/>
                      </a:pPr>
                      <a:r>
                        <a:rPr lang="en-US" sz="1800" b="0" i="0" u="none" strike="noStrike" noProof="0" dirty="0"/>
                        <a:t>Diminution de la </a:t>
                      </a:r>
                      <a:r>
                        <a:rPr lang="en-US" sz="1800" b="0" i="0" u="none" strike="noStrike" noProof="0" dirty="0" err="1"/>
                        <a:t>problématique</a:t>
                      </a:r>
                      <a:r>
                        <a:rPr lang="en-US" sz="1800" b="0" i="0" u="none" strike="noStrike" noProof="0" dirty="0"/>
                        <a:t> de </a:t>
                      </a:r>
                      <a:r>
                        <a:rPr lang="en-US" sz="1800" b="0" i="0" u="none" strike="noStrike" noProof="0" dirty="0" err="1"/>
                        <a:t>disponibilité</a:t>
                      </a:r>
                      <a:r>
                        <a:rPr lang="en-US" sz="1800" b="0" i="0" u="none" strike="noStrike" noProof="0" dirty="0"/>
                        <a:t> des </a:t>
                      </a:r>
                      <a:r>
                        <a:rPr lang="en-US" sz="1800" b="0" i="0" u="none" strike="noStrike" noProof="0" dirty="0" err="1"/>
                        <a:t>médecins</a:t>
                      </a:r>
                      <a:r>
                        <a:rPr lang="en-US" sz="1800" b="0" i="0" u="none" strike="noStrike" noProof="0" dirty="0"/>
                        <a:t> </a:t>
                      </a:r>
                      <a:r>
                        <a:rPr lang="en-US" sz="1800" b="0" i="0" u="none" strike="noStrike" noProof="0" dirty="0" err="1"/>
                        <a:t>spécialistes</a:t>
                      </a:r>
                      <a:r>
                        <a:rPr lang="en-US" sz="1800" b="0" i="0" u="none" strike="noStrike" noProof="0" dirty="0"/>
                        <a:t> pour assister les </a:t>
                      </a:r>
                      <a:r>
                        <a:rPr lang="en-US" sz="1800" b="0" i="0" u="none" strike="noStrike" noProof="0" dirty="0" err="1"/>
                        <a:t>médecins</a:t>
                      </a:r>
                      <a:r>
                        <a:rPr lang="en-US" sz="1800" b="0" i="0" u="none" strike="noStrike" noProof="0" dirty="0"/>
                        <a:t> </a:t>
                      </a:r>
                      <a:r>
                        <a:rPr lang="en-US" sz="1800" b="0" i="0" u="none" strike="noStrike" noProof="0" dirty="0" err="1"/>
                        <a:t>généralistes</a:t>
                      </a:r>
                      <a:endParaRPr lang="en-US" dirty="0" err="1"/>
                    </a:p>
                    <a:p>
                      <a:pPr marL="285750" lvl="0" indent="-285750" algn="just">
                        <a:lnSpc>
                          <a:spcPct val="100000"/>
                        </a:lnSpc>
                        <a:spcBef>
                          <a:spcPts val="0"/>
                        </a:spcBef>
                        <a:spcAft>
                          <a:spcPts val="0"/>
                        </a:spcAft>
                        <a:buFont typeface="Arial"/>
                        <a:buChar char="•"/>
                      </a:pPr>
                      <a:r>
                        <a:rPr lang="en-US" sz="1800" b="0" i="0" u="none" strike="noStrike" noProof="0" dirty="0"/>
                        <a:t>Un passage à la </a:t>
                      </a:r>
                      <a:r>
                        <a:rPr lang="en-US" sz="1800" b="0" i="0" u="none" strike="noStrike" noProof="0" dirty="0" err="1"/>
                        <a:t>retraite</a:t>
                      </a:r>
                      <a:r>
                        <a:rPr lang="en-US" sz="1800" b="0" i="0" u="none" strike="noStrike" noProof="0" dirty="0"/>
                        <a:t> plus </a:t>
                      </a:r>
                      <a:r>
                        <a:rPr lang="en-US" sz="1800" b="0" i="0" u="none" strike="noStrike" noProof="0" dirty="0" err="1"/>
                        <a:t>progressif</a:t>
                      </a:r>
                      <a:r>
                        <a:rPr lang="en-US" sz="1800" b="0" i="0" u="none" strike="noStrike" noProof="0" dirty="0"/>
                        <a:t> </a:t>
                      </a:r>
                    </a:p>
                    <a:p>
                      <a:pPr marL="285750" lvl="0" indent="-285750" algn="just">
                        <a:lnSpc>
                          <a:spcPct val="100000"/>
                        </a:lnSpc>
                        <a:spcBef>
                          <a:spcPts val="0"/>
                        </a:spcBef>
                        <a:spcAft>
                          <a:spcPts val="0"/>
                        </a:spcAft>
                        <a:buFont typeface="Arial"/>
                        <a:buChar char="•"/>
                      </a:pPr>
                      <a:r>
                        <a:rPr lang="en-US" sz="1800" b="0" i="0" u="none" strike="noStrike" noProof="0" dirty="0"/>
                        <a:t>Une </a:t>
                      </a:r>
                      <a:r>
                        <a:rPr lang="en-US" sz="1800" b="0" i="0" u="none" strike="noStrike" noProof="0" dirty="0" err="1"/>
                        <a:t>rémunération</a:t>
                      </a:r>
                      <a:r>
                        <a:rPr lang="en-US" sz="1800" b="0" i="0" u="none" strike="noStrike" noProof="0" dirty="0"/>
                        <a:t> </a:t>
                      </a:r>
                      <a:r>
                        <a:rPr lang="en-US" sz="1800" b="0" i="0" u="none" strike="noStrike" noProof="0" dirty="0" err="1"/>
                        <a:t>en</a:t>
                      </a:r>
                      <a:r>
                        <a:rPr lang="en-US" sz="1800" b="0" i="0" u="none" strike="noStrike" noProof="0" dirty="0"/>
                        <a:t> freelance</a:t>
                      </a:r>
                    </a:p>
                    <a:p>
                      <a:pPr marL="285750" lvl="0" indent="-285750" algn="just">
                        <a:lnSpc>
                          <a:spcPct val="100000"/>
                        </a:lnSpc>
                        <a:spcBef>
                          <a:spcPts val="0"/>
                        </a:spcBef>
                        <a:spcAft>
                          <a:spcPts val="0"/>
                        </a:spcAft>
                        <a:buFont typeface="Arial"/>
                        <a:buChar char="•"/>
                      </a:pPr>
                      <a:r>
                        <a:rPr lang="en-US" sz="1800" b="0" i="0" u="none" strike="noStrike" noProof="0" dirty="0"/>
                        <a:t>Conseils </a:t>
                      </a:r>
                      <a:r>
                        <a:rPr lang="en-US" sz="1800" b="0" i="0" u="none" strike="noStrike" noProof="0" dirty="0" err="1"/>
                        <a:t>ciblés</a:t>
                      </a:r>
                      <a:r>
                        <a:rPr lang="en-US" sz="1800" b="0" i="0" u="none" strike="noStrike" noProof="0" dirty="0"/>
                        <a:t> et </a:t>
                      </a:r>
                      <a:r>
                        <a:rPr lang="en-US" sz="1800" b="0" i="0" u="none" strike="noStrike" noProof="0" dirty="0" err="1"/>
                        <a:t>adaptés</a:t>
                      </a:r>
                      <a:r>
                        <a:rPr lang="en-US" sz="1800" b="0" i="0" u="none" strike="noStrike" noProof="0" dirty="0"/>
                        <a:t> </a:t>
                      </a:r>
                      <a:r>
                        <a:rPr lang="en-US" sz="1800" b="0" i="0" u="none" strike="noStrike" noProof="0" dirty="0" err="1"/>
                        <a:t>obbtenus</a:t>
                      </a:r>
                      <a:r>
                        <a:rPr lang="en-US" sz="1800" b="0" i="0" u="none" strike="noStrike" noProof="0" dirty="0"/>
                        <a:t> </a:t>
                      </a:r>
                      <a:r>
                        <a:rPr lang="en-US" sz="1800" b="0" i="0" u="none" strike="noStrike" noProof="0" dirty="0" err="1"/>
                        <a:t>rapidement</a:t>
                      </a:r>
                      <a:endParaRPr lang="en-US" sz="1800" b="0" i="0" u="none" strike="noStrike" noProof="0" dirty="0"/>
                    </a:p>
                    <a:p>
                      <a:pPr marL="285750" lvl="0" indent="-285750" algn="just">
                        <a:lnSpc>
                          <a:spcPct val="100000"/>
                        </a:lnSpc>
                        <a:spcBef>
                          <a:spcPts val="0"/>
                        </a:spcBef>
                        <a:spcAft>
                          <a:spcPts val="0"/>
                        </a:spcAft>
                        <a:buFont typeface="Arial"/>
                        <a:buChar char="•"/>
                      </a:pPr>
                      <a:r>
                        <a:rPr lang="en-US" sz="1800" b="0" i="0" u="none" strike="noStrike" noProof="0" dirty="0"/>
                        <a:t>Une interface </a:t>
                      </a:r>
                      <a:r>
                        <a:rPr lang="en-US" sz="1800" b="0" i="0" u="none" strike="noStrike" noProof="0" dirty="0" err="1"/>
                        <a:t>simplifiée</a:t>
                      </a:r>
                      <a:r>
                        <a:rPr lang="en-US" sz="1800" b="0" i="0" u="none" strike="noStrike" noProof="0" dirty="0"/>
                        <a:t> ne </a:t>
                      </a:r>
                      <a:r>
                        <a:rPr lang="en-US" sz="1800" b="0" i="0" u="none" strike="noStrike" noProof="0" dirty="0" err="1"/>
                        <a:t>nécessitant</a:t>
                      </a:r>
                      <a:r>
                        <a:rPr lang="en-US" sz="1800" b="0" i="0" u="none" strike="noStrike" noProof="0" dirty="0"/>
                        <a:t> pas de formation </a:t>
                      </a:r>
                      <a:r>
                        <a:rPr lang="en-US" sz="1800" b="0" i="0" u="none" strike="noStrike" noProof="0" dirty="0" err="1"/>
                        <a:t>lourde</a:t>
                      </a:r>
                    </a:p>
                    <a:p>
                      <a:pPr lvl="0">
                        <a:buNone/>
                      </a:pPr>
                      <a:endParaRPr lang="en-US" sz="1800" b="0" i="0" u="none" strike="noStrike" noProof="0" dirty="0">
                        <a:latin typeface="Calisto MT"/>
                      </a:endParaRPr>
                    </a:p>
                  </a:txBody>
                  <a:tcPr/>
                </a:tc>
                <a:tc>
                  <a:txBody>
                    <a:bodyPr/>
                    <a:lstStyle/>
                    <a:p>
                      <a:r>
                        <a:rPr lang="en-US" dirty="0" err="1"/>
                        <a:t>Réponse</a:t>
                      </a:r>
                      <a:r>
                        <a:rPr lang="en-US" dirty="0"/>
                        <a:t> </a:t>
                      </a:r>
                      <a:r>
                        <a:rPr lang="en-US" dirty="0" err="1"/>
                        <a:t>globale</a:t>
                      </a:r>
                      <a:r>
                        <a:rPr lang="en-US" dirty="0"/>
                        <a:t> aux </a:t>
                      </a:r>
                      <a:r>
                        <a:rPr lang="en-US" dirty="0" err="1"/>
                        <a:t>défis</a:t>
                      </a:r>
                      <a:r>
                        <a:rPr lang="en-US" dirty="0"/>
                        <a:t> </a:t>
                      </a:r>
                      <a:r>
                        <a:rPr lang="en-US" dirty="0" err="1"/>
                        <a:t>suivants</a:t>
                      </a:r>
                      <a:r>
                        <a:rPr lang="en-US" dirty="0"/>
                        <a:t>:</a:t>
                      </a:r>
                    </a:p>
                    <a:p>
                      <a:pPr marL="285750" lvl="0" indent="-285750" algn="just">
                        <a:lnSpc>
                          <a:spcPct val="100000"/>
                        </a:lnSpc>
                        <a:spcBef>
                          <a:spcPts val="0"/>
                        </a:spcBef>
                        <a:spcAft>
                          <a:spcPts val="0"/>
                        </a:spcAft>
                        <a:buFont typeface="Arial"/>
                        <a:buChar char="•"/>
                      </a:pPr>
                      <a:r>
                        <a:rPr lang="en-US" sz="1800" b="0" i="0" u="none" strike="noStrike" noProof="0" dirty="0">
                          <a:latin typeface="Calisto MT"/>
                        </a:rPr>
                        <a:t>Les </a:t>
                      </a:r>
                      <a:r>
                        <a:rPr lang="en-US" sz="1800" b="0" i="0" u="none" strike="noStrike" noProof="0" dirty="0" err="1">
                          <a:latin typeface="Calisto MT"/>
                        </a:rPr>
                        <a:t>inégalités</a:t>
                      </a:r>
                      <a:r>
                        <a:rPr lang="en-US" sz="1800" b="0" i="0" u="none" strike="noStrike" noProof="0" dirty="0">
                          <a:latin typeface="Calisto MT"/>
                        </a:rPr>
                        <a:t> dans </a:t>
                      </a:r>
                      <a:r>
                        <a:rPr lang="en-US" sz="1800" b="0" i="0" u="none" strike="noStrike" noProof="0" dirty="0" err="1">
                          <a:latin typeface="Calisto MT"/>
                        </a:rPr>
                        <a:t>l’accès</a:t>
                      </a:r>
                      <a:r>
                        <a:rPr lang="en-US" sz="1800" b="0" i="0" u="none" strike="noStrike" noProof="0" dirty="0">
                          <a:latin typeface="Calisto MT"/>
                        </a:rPr>
                        <a:t> aux </a:t>
                      </a:r>
                      <a:r>
                        <a:rPr lang="en-US" sz="1800" b="0" i="0" u="none" strike="noStrike" noProof="0" dirty="0" err="1">
                          <a:latin typeface="Calisto MT"/>
                        </a:rPr>
                        <a:t>soins</a:t>
                      </a:r>
                      <a:endParaRPr lang="en-US" dirty="0" err="1"/>
                    </a:p>
                    <a:p>
                      <a:pPr marL="285750" lvl="0" indent="-285750" algn="just">
                        <a:lnSpc>
                          <a:spcPct val="100000"/>
                        </a:lnSpc>
                        <a:spcBef>
                          <a:spcPts val="0"/>
                        </a:spcBef>
                        <a:spcAft>
                          <a:spcPts val="0"/>
                        </a:spcAft>
                        <a:buFont typeface="Arial"/>
                        <a:buChar char="•"/>
                      </a:pPr>
                      <a:r>
                        <a:rPr lang="en-US" sz="1800" b="0" i="0" u="none" strike="noStrike" noProof="0" dirty="0" err="1">
                          <a:latin typeface="Calisto MT"/>
                        </a:rPr>
                        <a:t>L’afflux</a:t>
                      </a:r>
                      <a:r>
                        <a:rPr lang="en-US" sz="1800" b="0" i="0" u="none" strike="noStrike" noProof="0" dirty="0">
                          <a:latin typeface="Calisto MT"/>
                        </a:rPr>
                        <a:t> aux urgences par </a:t>
                      </a:r>
                      <a:r>
                        <a:rPr lang="en-US" sz="1800" b="0" i="0" u="none" strike="noStrike" noProof="0" dirty="0" err="1">
                          <a:latin typeface="Calisto MT"/>
                        </a:rPr>
                        <a:t>défaut</a:t>
                      </a:r>
                      <a:endParaRPr lang="en-US" dirty="0" err="1"/>
                    </a:p>
                    <a:p>
                      <a:pPr lvl="0">
                        <a:buNone/>
                      </a:pPr>
                      <a:endParaRPr lang="en-US" dirty="0"/>
                    </a:p>
                    <a:p>
                      <a:pPr lvl="0">
                        <a:buNone/>
                      </a:pPr>
                      <a:r>
                        <a:rPr lang="en-US" sz="1800" b="0" i="0" u="none" strike="noStrike" noProof="0" dirty="0" err="1">
                          <a:latin typeface="Calisto MT"/>
                        </a:rPr>
                        <a:t>Favoriser</a:t>
                      </a:r>
                      <a:r>
                        <a:rPr lang="en-US" sz="1800" b="0" i="0" u="none" strike="noStrike" noProof="0" dirty="0">
                          <a:latin typeface="Calisto MT"/>
                        </a:rPr>
                        <a:t> </a:t>
                      </a:r>
                      <a:r>
                        <a:rPr lang="en-US" sz="1800" b="0" i="0" u="none" strike="noStrike" noProof="0" dirty="0" err="1">
                          <a:latin typeface="Calisto MT"/>
                        </a:rPr>
                        <a:t>une</a:t>
                      </a:r>
                      <a:r>
                        <a:rPr lang="en-US" sz="1800" b="0" i="0" u="none" strike="noStrike" noProof="0" dirty="0">
                          <a:latin typeface="Calisto MT"/>
                        </a:rPr>
                        <a:t> </a:t>
                      </a:r>
                      <a:r>
                        <a:rPr lang="en-US" sz="1800" b="0" i="0" u="none" strike="noStrike" noProof="0" dirty="0" err="1">
                          <a:latin typeface="Calisto MT"/>
                        </a:rPr>
                        <a:t>meilleure</a:t>
                      </a:r>
                      <a:r>
                        <a:rPr lang="en-US" sz="1800" b="0" i="0" u="none" strike="noStrike" noProof="0" dirty="0">
                          <a:latin typeface="Calisto MT"/>
                        </a:rPr>
                        <a:t> </a:t>
                      </a:r>
                      <a:r>
                        <a:rPr lang="en-US" sz="1800" b="0" i="0" u="none" strike="noStrike" noProof="0" dirty="0" err="1">
                          <a:latin typeface="Calisto MT"/>
                        </a:rPr>
                        <a:t>organisation</a:t>
                      </a:r>
                      <a:r>
                        <a:rPr lang="en-US" sz="1800" b="0" i="0" u="none" strike="noStrike" noProof="0" dirty="0">
                          <a:latin typeface="Calisto MT"/>
                        </a:rPr>
                        <a:t> des </a:t>
                      </a:r>
                      <a:r>
                        <a:rPr lang="en-US" sz="1800" b="0" i="0" u="none" strike="noStrike" noProof="0" dirty="0" err="1">
                          <a:latin typeface="Calisto MT"/>
                        </a:rPr>
                        <a:t>professionnels</a:t>
                      </a:r>
                      <a:r>
                        <a:rPr lang="en-US" sz="1800" b="0" i="0" u="none" strike="noStrike" noProof="0" dirty="0">
                          <a:latin typeface="Calisto MT"/>
                        </a:rPr>
                        <a:t> de la </a:t>
                      </a:r>
                      <a:r>
                        <a:rPr lang="en-US" sz="1800" b="0" i="0" u="none" strike="noStrike" noProof="0" dirty="0" err="1">
                          <a:latin typeface="Calisto MT"/>
                        </a:rPr>
                        <a:t>santé</a:t>
                      </a:r>
                      <a:r>
                        <a:rPr lang="en-US" sz="1800" b="0" i="0" u="none" strike="noStrike" noProof="0" dirty="0">
                          <a:latin typeface="Calisto MT"/>
                        </a:rPr>
                        <a:t> et </a:t>
                      </a:r>
                      <a:r>
                        <a:rPr lang="en-US" sz="1800" b="0" i="0" u="none" strike="noStrike" noProof="0" dirty="0" err="1">
                          <a:latin typeface="Calisto MT"/>
                        </a:rPr>
                        <a:t>rassembler</a:t>
                      </a:r>
                      <a:r>
                        <a:rPr lang="en-US" sz="1800" b="0" i="0" u="none" strike="noStrike" noProof="0" dirty="0">
                          <a:latin typeface="Calisto MT"/>
                        </a:rPr>
                        <a:t> les </a:t>
                      </a:r>
                      <a:r>
                        <a:rPr lang="en-US" sz="1800" b="0" i="0" u="none" strike="noStrike" noProof="0" dirty="0" err="1">
                          <a:latin typeface="Calisto MT"/>
                        </a:rPr>
                        <a:t>différents</a:t>
                      </a:r>
                      <a:r>
                        <a:rPr lang="en-US" sz="1800" b="0" i="0" u="none" strike="noStrike" noProof="0" dirty="0">
                          <a:latin typeface="Calisto MT"/>
                        </a:rPr>
                        <a:t> </a:t>
                      </a:r>
                      <a:r>
                        <a:rPr lang="en-US" sz="1800" b="0" i="0" u="none" strike="noStrike" noProof="0" dirty="0" err="1">
                          <a:latin typeface="Calisto MT"/>
                        </a:rPr>
                        <a:t>acteurs</a:t>
                      </a:r>
                      <a:r>
                        <a:rPr lang="en-US" sz="1800" b="0" i="0" u="none" strike="noStrike" noProof="0" dirty="0">
                          <a:latin typeface="Calisto MT"/>
                        </a:rPr>
                        <a:t> de la </a:t>
                      </a:r>
                      <a:r>
                        <a:rPr lang="en-US" sz="1800" b="0" i="0" u="none" strike="noStrike" noProof="0" dirty="0" err="1">
                          <a:latin typeface="Calisto MT"/>
                        </a:rPr>
                        <a:t>santé</a:t>
                      </a:r>
                      <a:r>
                        <a:rPr lang="en-US" sz="1800" b="0" i="0" u="none" strike="noStrike" noProof="0" dirty="0">
                          <a:latin typeface="Calisto MT"/>
                        </a:rPr>
                        <a:t> (public + </a:t>
                      </a:r>
                      <a:r>
                        <a:rPr lang="en-US" sz="1800" b="0" i="0" u="none" strike="noStrike" noProof="0" dirty="0" err="1">
                          <a:latin typeface="Calisto MT"/>
                        </a:rPr>
                        <a:t>privé</a:t>
                      </a:r>
                      <a:r>
                        <a:rPr lang="en-US" sz="1800" b="0" i="0" u="none" strike="noStrike" noProof="0" dirty="0">
                          <a:latin typeface="Calisto MT"/>
                        </a:rPr>
                        <a:t>) </a:t>
                      </a:r>
                      <a:r>
                        <a:rPr lang="en-US" sz="1800" b="0" i="0" u="none" strike="noStrike" noProof="0" dirty="0" err="1">
                          <a:latin typeface="Calisto MT"/>
                        </a:rPr>
                        <a:t>autour</a:t>
                      </a:r>
                      <a:r>
                        <a:rPr lang="en-US" sz="1800" b="0" i="0" u="none" strike="noStrike" noProof="0" dirty="0">
                          <a:latin typeface="Calisto MT"/>
                        </a:rPr>
                        <a:t> de </a:t>
                      </a:r>
                      <a:r>
                        <a:rPr lang="en-US" sz="1800" b="0" i="0" u="none" strike="noStrike" noProof="0" dirty="0" err="1">
                          <a:latin typeface="Calisto MT"/>
                        </a:rPr>
                        <a:t>projets</a:t>
                      </a:r>
                      <a:r>
                        <a:rPr lang="en-US" sz="1800" b="0" i="0" u="none" strike="noStrike" noProof="0" dirty="0">
                          <a:latin typeface="Calisto MT"/>
                        </a:rPr>
                        <a:t> de </a:t>
                      </a:r>
                      <a:r>
                        <a:rPr lang="en-US" sz="1800" b="0" i="0" u="none" strike="noStrike" noProof="0" dirty="0" err="1">
                          <a:latin typeface="Calisto MT"/>
                        </a:rPr>
                        <a:t>santé</a:t>
                      </a:r>
                      <a:r>
                        <a:rPr lang="en-US" sz="1800" b="0" i="0" u="none" strike="noStrike" noProof="0" dirty="0">
                          <a:latin typeface="Calisto MT"/>
                        </a:rPr>
                        <a:t> </a:t>
                      </a:r>
                      <a:r>
                        <a:rPr lang="en-US" sz="1800" b="0" i="0" u="none" strike="noStrike" noProof="0" dirty="0" err="1">
                          <a:latin typeface="Calisto MT"/>
                        </a:rPr>
                        <a:t>adaptés</a:t>
                      </a:r>
                      <a:r>
                        <a:rPr lang="en-US" sz="1800" b="0" i="0" u="none" strike="noStrike" noProof="0" dirty="0">
                          <a:latin typeface="Calisto MT"/>
                        </a:rPr>
                        <a:t> aux </a:t>
                      </a:r>
                      <a:r>
                        <a:rPr lang="en-US" sz="1800" b="0" i="0" u="none" strike="noStrike" noProof="0" dirty="0" err="1">
                          <a:latin typeface="Calisto MT"/>
                        </a:rPr>
                        <a:t>besoins</a:t>
                      </a:r>
                      <a:r>
                        <a:rPr lang="en-US" sz="1800" b="0" i="0" u="none" strike="noStrike" noProof="0" dirty="0">
                          <a:latin typeface="Calisto MT"/>
                        </a:rPr>
                        <a:t> des </a:t>
                      </a:r>
                      <a:r>
                        <a:rPr lang="en-US" sz="1800" b="0" i="0" u="none" strike="noStrike" noProof="0" dirty="0" err="1">
                          <a:latin typeface="Calisto MT"/>
                        </a:rPr>
                        <a:t>Français</a:t>
                      </a:r>
                      <a:endParaRPr lang="en-US" dirty="0" err="1"/>
                    </a:p>
                  </a:txBody>
                  <a:tcPr/>
                </a:tc>
                <a:extLst>
                  <a:ext uri="{0D108BD9-81ED-4DB2-BD59-A6C34878D82A}">
                    <a16:rowId xmlns:a16="http://schemas.microsoft.com/office/drawing/2014/main" val="2492001789"/>
                  </a:ext>
                </a:extLst>
              </a:tr>
            </a:tbl>
          </a:graphicData>
        </a:graphic>
      </p:graphicFrame>
    </p:spTree>
    <p:extLst>
      <p:ext uri="{BB962C8B-B14F-4D97-AF65-F5344CB8AC3E}">
        <p14:creationId xmlns:p14="http://schemas.microsoft.com/office/powerpoint/2010/main" val="4092325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5D234B-D7A2-4868-BA6B-D37BEF4E7D3F}"/>
              </a:ext>
            </a:extLst>
          </p:cNvPr>
          <p:cNvSpPr>
            <a:spLocks noGrp="1"/>
          </p:cNvSpPr>
          <p:nvPr>
            <p:ph type="title"/>
          </p:nvPr>
        </p:nvSpPr>
        <p:spPr/>
        <p:txBody>
          <a:bodyPr>
            <a:normAutofit fontScale="90000"/>
          </a:bodyPr>
          <a:lstStyle/>
          <a:p>
            <a:r>
              <a:rPr lang="fr-FR" dirty="0"/>
              <a:t>6) Propositions de solutions</a:t>
            </a:r>
            <a:br>
              <a:rPr lang="fr-FR" dirty="0"/>
            </a:br>
            <a:r>
              <a:rPr lang="fr-FR" dirty="0">
                <a:ln>
                  <a:solidFill>
                    <a:prstClr val="black">
                      <a:lumMod val="75000"/>
                      <a:lumOff val="25000"/>
                      <a:alpha val="10000"/>
                    </a:prstClr>
                  </a:solidFill>
                </a:ln>
                <a:effectLst>
                  <a:outerShdw blurRad="9525" dist="25400" dir="14640000" algn="tl" rotWithShape="0">
                    <a:prstClr val="black">
                      <a:alpha val="30000"/>
                    </a:prstClr>
                  </a:outerShdw>
                </a:effectLst>
              </a:rPr>
              <a:t>a) Solutions préalablement proposées</a:t>
            </a:r>
          </a:p>
        </p:txBody>
      </p:sp>
      <p:pic>
        <p:nvPicPr>
          <p:cNvPr id="6" name="Picture 6" descr="Timeline&#10;&#10;Description automatically generated">
            <a:extLst>
              <a:ext uri="{FF2B5EF4-FFF2-40B4-BE49-F238E27FC236}">
                <a16:creationId xmlns:a16="http://schemas.microsoft.com/office/drawing/2014/main" id="{126A1931-AF40-D844-3D1B-443D00FA2FE2}"/>
              </a:ext>
            </a:extLst>
          </p:cNvPr>
          <p:cNvPicPr>
            <a:picLocks noChangeAspect="1"/>
          </p:cNvPicPr>
          <p:nvPr/>
        </p:nvPicPr>
        <p:blipFill>
          <a:blip r:embed="rId2"/>
          <a:stretch>
            <a:fillRect/>
          </a:stretch>
        </p:blipFill>
        <p:spPr>
          <a:xfrm>
            <a:off x="1296508" y="1782545"/>
            <a:ext cx="4150159" cy="4952608"/>
          </a:xfrm>
          <a:prstGeom prst="rect">
            <a:avLst/>
          </a:prstGeom>
        </p:spPr>
      </p:pic>
      <p:pic>
        <p:nvPicPr>
          <p:cNvPr id="7" name="Picture 7" descr="Diagram, timeline&#10;&#10;Description automatically generated">
            <a:extLst>
              <a:ext uri="{FF2B5EF4-FFF2-40B4-BE49-F238E27FC236}">
                <a16:creationId xmlns:a16="http://schemas.microsoft.com/office/drawing/2014/main" id="{5BEC826D-9443-241C-C834-76184B919C93}"/>
              </a:ext>
            </a:extLst>
          </p:cNvPr>
          <p:cNvPicPr>
            <a:picLocks noChangeAspect="1"/>
          </p:cNvPicPr>
          <p:nvPr/>
        </p:nvPicPr>
        <p:blipFill>
          <a:blip r:embed="rId3"/>
          <a:stretch>
            <a:fillRect/>
          </a:stretch>
        </p:blipFill>
        <p:spPr>
          <a:xfrm>
            <a:off x="6744417" y="1785611"/>
            <a:ext cx="3859712" cy="5071736"/>
          </a:xfrm>
          <a:prstGeom prst="rect">
            <a:avLst/>
          </a:prstGeom>
        </p:spPr>
      </p:pic>
    </p:spTree>
    <p:extLst>
      <p:ext uri="{BB962C8B-B14F-4D97-AF65-F5344CB8AC3E}">
        <p14:creationId xmlns:p14="http://schemas.microsoft.com/office/powerpoint/2010/main" val="957314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5D234B-D7A2-4868-BA6B-D37BEF4E7D3F}"/>
              </a:ext>
            </a:extLst>
          </p:cNvPr>
          <p:cNvSpPr>
            <a:spLocks noGrp="1"/>
          </p:cNvSpPr>
          <p:nvPr>
            <p:ph type="title"/>
          </p:nvPr>
        </p:nvSpPr>
        <p:spPr>
          <a:xfrm>
            <a:off x="913795" y="609600"/>
            <a:ext cx="10353762" cy="970450"/>
          </a:xfrm>
        </p:spPr>
        <p:txBody>
          <a:bodyPr>
            <a:normAutofit/>
          </a:bodyPr>
          <a:lstStyle/>
          <a:p>
            <a:pPr>
              <a:lnSpc>
                <a:spcPct val="90000"/>
              </a:lnSpc>
            </a:pPr>
            <a:r>
              <a:rPr lang="fr-FR" sz="3100"/>
              <a:t>6) Propositions de solutions</a:t>
            </a:r>
            <a:br>
              <a:rPr lang="fr-FR" sz="3100"/>
            </a:br>
            <a:r>
              <a:rPr lang="fr-FR" sz="3100">
                <a:ln>
                  <a:solidFill>
                    <a:prstClr val="black">
                      <a:lumMod val="75000"/>
                      <a:lumOff val="25000"/>
                      <a:alpha val="10000"/>
                    </a:prstClr>
                  </a:solidFill>
                </a:ln>
                <a:effectLst>
                  <a:outerShdw blurRad="9525" dist="25400" dir="14640000" algn="tl" rotWithShape="0">
                    <a:prstClr val="black">
                      <a:alpha val="30000"/>
                    </a:prstClr>
                  </a:outerShdw>
                </a:effectLst>
              </a:rPr>
              <a:t>b) Nos solutions : point de vue patient</a:t>
            </a:r>
          </a:p>
        </p:txBody>
      </p:sp>
      <p:pic>
        <p:nvPicPr>
          <p:cNvPr id="10" name="Picture 9">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5" name="Table 5">
            <a:extLst>
              <a:ext uri="{FF2B5EF4-FFF2-40B4-BE49-F238E27FC236}">
                <a16:creationId xmlns:a16="http://schemas.microsoft.com/office/drawing/2014/main" id="{92124BD9-5771-E8C3-6E5D-0BF83DBB7FBB}"/>
              </a:ext>
            </a:extLst>
          </p:cNvPr>
          <p:cNvGraphicFramePr>
            <a:graphicFrameLocks noGrp="1"/>
          </p:cNvGraphicFramePr>
          <p:nvPr>
            <p:ph idx="1"/>
            <p:extLst>
              <p:ext uri="{D42A27DB-BD31-4B8C-83A1-F6EECF244321}">
                <p14:modId xmlns:p14="http://schemas.microsoft.com/office/powerpoint/2010/main" val="3373827542"/>
              </p:ext>
            </p:extLst>
          </p:nvPr>
        </p:nvGraphicFramePr>
        <p:xfrm>
          <a:off x="1333751" y="1892830"/>
          <a:ext cx="9514974" cy="3898370"/>
        </p:xfrm>
        <a:graphic>
          <a:graphicData uri="http://schemas.openxmlformats.org/drawingml/2006/table">
            <a:tbl>
              <a:tblPr firstRow="1" bandRow="1">
                <a:tableStyleId>{5C22544A-7EE6-4342-B048-85BDC9FD1C3A}</a:tableStyleId>
              </a:tblPr>
              <a:tblGrid>
                <a:gridCol w="4741788">
                  <a:extLst>
                    <a:ext uri="{9D8B030D-6E8A-4147-A177-3AD203B41FA5}">
                      <a16:colId xmlns:a16="http://schemas.microsoft.com/office/drawing/2014/main" val="2506158775"/>
                    </a:ext>
                  </a:extLst>
                </a:gridCol>
                <a:gridCol w="4773186">
                  <a:extLst>
                    <a:ext uri="{9D8B030D-6E8A-4147-A177-3AD203B41FA5}">
                      <a16:colId xmlns:a16="http://schemas.microsoft.com/office/drawing/2014/main" val="765440780"/>
                    </a:ext>
                  </a:extLst>
                </a:gridCol>
              </a:tblGrid>
              <a:tr h="442084">
                <a:tc>
                  <a:txBody>
                    <a:bodyPr/>
                    <a:lstStyle/>
                    <a:p>
                      <a:pPr algn="ctr"/>
                      <a:r>
                        <a:rPr lang="en-US" sz="2000" err="1"/>
                        <a:t>Problématiques</a:t>
                      </a:r>
                    </a:p>
                  </a:txBody>
                  <a:tcPr marL="100473" marR="100473" marT="50237" marB="50237"/>
                </a:tc>
                <a:tc>
                  <a:txBody>
                    <a:bodyPr/>
                    <a:lstStyle/>
                    <a:p>
                      <a:pPr algn="ctr"/>
                      <a:r>
                        <a:rPr lang="en-US" sz="2000"/>
                        <a:t>Solutions</a:t>
                      </a:r>
                    </a:p>
                  </a:txBody>
                  <a:tcPr marL="100473" marR="100473" marT="50237" marB="50237"/>
                </a:tc>
                <a:extLst>
                  <a:ext uri="{0D108BD9-81ED-4DB2-BD59-A6C34878D82A}">
                    <a16:rowId xmlns:a16="http://schemas.microsoft.com/office/drawing/2014/main" val="1411535958"/>
                  </a:ext>
                </a:extLst>
              </a:tr>
              <a:tr h="3456286">
                <a:tc>
                  <a:txBody>
                    <a:bodyPr/>
                    <a:lstStyle/>
                    <a:p>
                      <a:pPr marL="342900" indent="-342900">
                        <a:buAutoNum type="arabicPeriod"/>
                      </a:pPr>
                      <a:r>
                        <a:rPr lang="en-US" sz="2000" err="1"/>
                        <a:t>Indisponibilité</a:t>
                      </a:r>
                      <a:r>
                        <a:rPr lang="en-US" sz="2000"/>
                        <a:t> du </a:t>
                      </a:r>
                      <a:r>
                        <a:rPr lang="en-US" sz="2000" err="1"/>
                        <a:t>médecin</a:t>
                      </a:r>
                      <a:r>
                        <a:rPr lang="en-US" sz="2000"/>
                        <a:t> </a:t>
                      </a:r>
                      <a:r>
                        <a:rPr lang="en-US" sz="2000" err="1"/>
                        <a:t>traitant</a:t>
                      </a:r>
                    </a:p>
                    <a:p>
                      <a:pPr marL="342900" lvl="0" indent="-342900">
                        <a:buAutoNum type="arabicPeriod"/>
                      </a:pPr>
                      <a:r>
                        <a:rPr lang="en-US" sz="2000"/>
                        <a:t>Les urgences </a:t>
                      </a:r>
                      <a:r>
                        <a:rPr lang="en-US" sz="2000" err="1"/>
                        <a:t>comme</a:t>
                      </a:r>
                      <a:r>
                        <a:rPr lang="en-US" sz="2000"/>
                        <a:t> alternative </a:t>
                      </a:r>
                      <a:r>
                        <a:rPr lang="en-US" sz="2000" err="1"/>
                        <a:t>privilégiée</a:t>
                      </a:r>
                      <a:endParaRPr lang="en-US" sz="2000"/>
                    </a:p>
                    <a:p>
                      <a:pPr marL="342900" lvl="0" indent="-342900">
                        <a:buAutoNum type="arabicPeriod"/>
                      </a:pPr>
                      <a:r>
                        <a:rPr lang="en-US" sz="2000"/>
                        <a:t>Temps </a:t>
                      </a:r>
                      <a:r>
                        <a:rPr lang="en-US" sz="2000" err="1"/>
                        <a:t>nécessaire</a:t>
                      </a:r>
                      <a:r>
                        <a:rPr lang="en-US" sz="2000"/>
                        <a:t> pour </a:t>
                      </a:r>
                      <a:r>
                        <a:rPr lang="en-US" sz="2000" err="1"/>
                        <a:t>atteindre</a:t>
                      </a:r>
                      <a:r>
                        <a:rPr lang="en-US" sz="2000"/>
                        <a:t> un lieu de prestation de </a:t>
                      </a:r>
                      <a:r>
                        <a:rPr lang="en-US" sz="2000" err="1"/>
                        <a:t>soin</a:t>
                      </a:r>
                      <a:endParaRPr lang="en-US" sz="2000"/>
                    </a:p>
                    <a:p>
                      <a:pPr marL="342900" lvl="0" indent="-342900">
                        <a:buAutoNum type="arabicPeriod"/>
                      </a:pPr>
                      <a:r>
                        <a:rPr lang="en-US" sz="2000" err="1"/>
                        <a:t>Accès</a:t>
                      </a:r>
                      <a:r>
                        <a:rPr lang="en-US" sz="2000"/>
                        <a:t> aux </a:t>
                      </a:r>
                      <a:r>
                        <a:rPr lang="en-US" sz="2000" err="1"/>
                        <a:t>informations</a:t>
                      </a:r>
                      <a:r>
                        <a:rPr lang="en-US" sz="2000"/>
                        <a:t> du patient</a:t>
                      </a:r>
                    </a:p>
                  </a:txBody>
                  <a:tcPr marL="100473" marR="100473" marT="50237" marB="50237"/>
                </a:tc>
                <a:tc>
                  <a:txBody>
                    <a:bodyPr/>
                    <a:lstStyle/>
                    <a:p>
                      <a:pPr marL="342900" indent="-342900">
                        <a:buAutoNum type="arabicPeriod"/>
                      </a:pPr>
                      <a:r>
                        <a:rPr lang="en-US" sz="2000"/>
                        <a:t>Mise </a:t>
                      </a:r>
                      <a:r>
                        <a:rPr lang="en-US" sz="2000" err="1"/>
                        <a:t>en</a:t>
                      </a:r>
                      <a:r>
                        <a:rPr lang="en-US" sz="2000"/>
                        <a:t> place de formations à la </a:t>
                      </a:r>
                      <a:r>
                        <a:rPr lang="en-US" sz="2000" err="1"/>
                        <a:t>nécessité</a:t>
                      </a:r>
                      <a:r>
                        <a:rPr lang="en-US" sz="2000"/>
                        <a:t> </a:t>
                      </a:r>
                      <a:r>
                        <a:rPr lang="en-US" sz="2000" err="1"/>
                        <a:t>ou</a:t>
                      </a:r>
                      <a:r>
                        <a:rPr lang="en-US" sz="2000"/>
                        <a:t> non </a:t>
                      </a:r>
                      <a:r>
                        <a:rPr lang="en-US" sz="2000" err="1"/>
                        <a:t>d'aller</a:t>
                      </a:r>
                      <a:r>
                        <a:rPr lang="en-US" sz="2000"/>
                        <a:t> aux urgences</a:t>
                      </a:r>
                    </a:p>
                    <a:p>
                      <a:pPr marL="342900" lvl="0" indent="-342900">
                        <a:buAutoNum type="arabicPeriod"/>
                      </a:pPr>
                      <a:r>
                        <a:rPr lang="en-US" sz="2000"/>
                        <a:t>Mise </a:t>
                      </a:r>
                      <a:r>
                        <a:rPr lang="en-US" sz="2000" err="1"/>
                        <a:t>en</a:t>
                      </a:r>
                      <a:r>
                        <a:rPr lang="en-US" sz="2000"/>
                        <a:t> place d'un </a:t>
                      </a:r>
                      <a:r>
                        <a:rPr lang="en-US" sz="2000" err="1"/>
                        <a:t>programme</a:t>
                      </a:r>
                      <a:r>
                        <a:rPr lang="en-US" sz="2000"/>
                        <a:t> de rotation de </a:t>
                      </a:r>
                      <a:r>
                        <a:rPr lang="en-US" sz="2000" err="1"/>
                        <a:t>médecins</a:t>
                      </a:r>
                      <a:r>
                        <a:rPr lang="en-US" sz="2000"/>
                        <a:t> dans des </a:t>
                      </a:r>
                      <a:r>
                        <a:rPr lang="en-US" sz="2000" err="1"/>
                        <a:t>centres</a:t>
                      </a:r>
                      <a:r>
                        <a:rPr lang="en-US" sz="2000"/>
                        <a:t> de </a:t>
                      </a:r>
                      <a:r>
                        <a:rPr lang="en-US" sz="2000" err="1"/>
                        <a:t>soins</a:t>
                      </a:r>
                      <a:r>
                        <a:rPr lang="en-US" sz="2000"/>
                        <a:t> </a:t>
                      </a:r>
                      <a:r>
                        <a:rPr lang="en-US" sz="2000" err="1"/>
                        <a:t>répartis</a:t>
                      </a:r>
                      <a:r>
                        <a:rPr lang="en-US" sz="2000"/>
                        <a:t> à travers </a:t>
                      </a:r>
                      <a:r>
                        <a:rPr lang="en-US" sz="2000" err="1"/>
                        <a:t>toute</a:t>
                      </a:r>
                      <a:r>
                        <a:rPr lang="en-US" sz="2000"/>
                        <a:t> la France</a:t>
                      </a:r>
                    </a:p>
                    <a:p>
                      <a:pPr marL="342900" lvl="0" indent="-342900">
                        <a:buAutoNum type="arabicPeriod"/>
                      </a:pPr>
                      <a:r>
                        <a:rPr lang="en-US" sz="2000" b="1"/>
                        <a:t>Développement </a:t>
                      </a:r>
                      <a:r>
                        <a:rPr lang="en-US" sz="2000" b="1" err="1"/>
                        <a:t>d'une</a:t>
                      </a:r>
                      <a:r>
                        <a:rPr lang="en-US" sz="2000" b="1"/>
                        <a:t> application </a:t>
                      </a:r>
                      <a:r>
                        <a:rPr lang="en-US" sz="2000" b="1" err="1"/>
                        <a:t>axée</a:t>
                      </a:r>
                      <a:r>
                        <a:rPr lang="en-US" sz="2000" b="1"/>
                        <a:t> sur </a:t>
                      </a:r>
                      <a:r>
                        <a:rPr lang="en-US" sz="2000" b="1" err="1"/>
                        <a:t>l'orientation</a:t>
                      </a:r>
                      <a:r>
                        <a:rPr lang="en-US" sz="2000" b="1"/>
                        <a:t> des patients et sur la communication avec les </a:t>
                      </a:r>
                      <a:r>
                        <a:rPr lang="en-US" sz="2000" b="1" err="1"/>
                        <a:t>médecins</a:t>
                      </a:r>
                    </a:p>
                  </a:txBody>
                  <a:tcPr marL="100473" marR="100473" marT="50237" marB="50237"/>
                </a:tc>
                <a:extLst>
                  <a:ext uri="{0D108BD9-81ED-4DB2-BD59-A6C34878D82A}">
                    <a16:rowId xmlns:a16="http://schemas.microsoft.com/office/drawing/2014/main" val="403931711"/>
                  </a:ext>
                </a:extLst>
              </a:tr>
            </a:tbl>
          </a:graphicData>
        </a:graphic>
      </p:graphicFrame>
    </p:spTree>
    <p:extLst>
      <p:ext uri="{BB962C8B-B14F-4D97-AF65-F5344CB8AC3E}">
        <p14:creationId xmlns:p14="http://schemas.microsoft.com/office/powerpoint/2010/main" val="3116824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5D234B-D7A2-4868-BA6B-D37BEF4E7D3F}"/>
              </a:ext>
            </a:extLst>
          </p:cNvPr>
          <p:cNvSpPr>
            <a:spLocks noGrp="1"/>
          </p:cNvSpPr>
          <p:nvPr>
            <p:ph type="title"/>
          </p:nvPr>
        </p:nvSpPr>
        <p:spPr>
          <a:xfrm>
            <a:off x="913795" y="609600"/>
            <a:ext cx="10353762" cy="584231"/>
          </a:xfrm>
        </p:spPr>
        <p:txBody>
          <a:bodyPr>
            <a:normAutofit fontScale="90000"/>
          </a:bodyPr>
          <a:lstStyle/>
          <a:p>
            <a:r>
              <a:rPr lang="fr-FR" dirty="0"/>
              <a:t>6) Propositions de solutions</a:t>
            </a:r>
            <a:br>
              <a:rPr lang="fr-FR" dirty="0"/>
            </a:br>
            <a:endParaRPr lang="fr-FR">
              <a:ln>
                <a:solidFill>
                  <a:prstClr val="black">
                    <a:lumMod val="75000"/>
                    <a:lumOff val="25000"/>
                    <a:alpha val="10000"/>
                  </a:prstClr>
                </a:solidFill>
              </a:ln>
              <a:effectLst>
                <a:outerShdw blurRad="9525" dist="25400" dir="14640000" algn="tl" rotWithShape="0">
                  <a:prstClr val="black">
                    <a:alpha val="30000"/>
                  </a:prstClr>
                </a:outerShdw>
              </a:effectLst>
            </a:endParaRPr>
          </a:p>
        </p:txBody>
      </p:sp>
      <p:pic>
        <p:nvPicPr>
          <p:cNvPr id="6" name="Picture 6" descr="Diagram, schematic&#10;&#10;Description automatically generated">
            <a:extLst>
              <a:ext uri="{FF2B5EF4-FFF2-40B4-BE49-F238E27FC236}">
                <a16:creationId xmlns:a16="http://schemas.microsoft.com/office/drawing/2014/main" id="{08ECCB08-9E7D-2980-677A-211BE556F69D}"/>
              </a:ext>
            </a:extLst>
          </p:cNvPr>
          <p:cNvPicPr>
            <a:picLocks noChangeAspect="1"/>
          </p:cNvPicPr>
          <p:nvPr/>
        </p:nvPicPr>
        <p:blipFill>
          <a:blip r:embed="rId2"/>
          <a:stretch>
            <a:fillRect/>
          </a:stretch>
        </p:blipFill>
        <p:spPr>
          <a:xfrm>
            <a:off x="569934" y="1197996"/>
            <a:ext cx="11052130" cy="5276202"/>
          </a:xfrm>
          <a:prstGeom prst="rect">
            <a:avLst/>
          </a:prstGeom>
        </p:spPr>
      </p:pic>
    </p:spTree>
    <p:extLst>
      <p:ext uri="{BB962C8B-B14F-4D97-AF65-F5344CB8AC3E}">
        <p14:creationId xmlns:p14="http://schemas.microsoft.com/office/powerpoint/2010/main" val="2579386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5D234B-D7A2-4868-BA6B-D37BEF4E7D3F}"/>
              </a:ext>
            </a:extLst>
          </p:cNvPr>
          <p:cNvSpPr>
            <a:spLocks noGrp="1"/>
          </p:cNvSpPr>
          <p:nvPr>
            <p:ph type="title"/>
          </p:nvPr>
        </p:nvSpPr>
        <p:spPr>
          <a:xfrm>
            <a:off x="913795" y="609600"/>
            <a:ext cx="10353762" cy="584231"/>
          </a:xfrm>
        </p:spPr>
        <p:txBody>
          <a:bodyPr>
            <a:normAutofit fontScale="90000"/>
          </a:bodyPr>
          <a:lstStyle/>
          <a:p>
            <a:r>
              <a:rPr lang="fr-FR" dirty="0"/>
              <a:t>6) Propositions de solutions</a:t>
            </a:r>
            <a:br>
              <a:rPr lang="fr-FR" dirty="0"/>
            </a:br>
            <a:endParaRPr lang="fr-FR">
              <a:ln>
                <a:solidFill>
                  <a:prstClr val="black">
                    <a:lumMod val="75000"/>
                    <a:lumOff val="25000"/>
                    <a:alpha val="10000"/>
                  </a:prstClr>
                </a:solidFill>
              </a:ln>
              <a:effectLst>
                <a:outerShdw blurRad="9525" dist="25400" dir="14640000" algn="tl" rotWithShape="0">
                  <a:prstClr val="black">
                    <a:alpha val="30000"/>
                  </a:prstClr>
                </a:outerShdw>
              </a:effectLst>
            </a:endParaRPr>
          </a:p>
        </p:txBody>
      </p:sp>
      <p:pic>
        <p:nvPicPr>
          <p:cNvPr id="3" name="Picture 3" descr="Diagram&#10;&#10;Description automatically generated">
            <a:extLst>
              <a:ext uri="{FF2B5EF4-FFF2-40B4-BE49-F238E27FC236}">
                <a16:creationId xmlns:a16="http://schemas.microsoft.com/office/drawing/2014/main" id="{438980D8-08CC-4E41-C807-728FAA851B14}"/>
              </a:ext>
            </a:extLst>
          </p:cNvPr>
          <p:cNvPicPr>
            <a:picLocks noChangeAspect="1"/>
          </p:cNvPicPr>
          <p:nvPr/>
        </p:nvPicPr>
        <p:blipFill>
          <a:blip r:embed="rId2"/>
          <a:stretch>
            <a:fillRect/>
          </a:stretch>
        </p:blipFill>
        <p:spPr>
          <a:xfrm>
            <a:off x="350729" y="1288843"/>
            <a:ext cx="11500980" cy="5042312"/>
          </a:xfrm>
          <a:prstGeom prst="rect">
            <a:avLst/>
          </a:prstGeom>
        </p:spPr>
      </p:pic>
    </p:spTree>
    <p:extLst>
      <p:ext uri="{BB962C8B-B14F-4D97-AF65-F5344CB8AC3E}">
        <p14:creationId xmlns:p14="http://schemas.microsoft.com/office/powerpoint/2010/main" val="2837163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5D234B-D7A2-4868-BA6B-D37BEF4E7D3F}"/>
              </a:ext>
            </a:extLst>
          </p:cNvPr>
          <p:cNvSpPr>
            <a:spLocks noGrp="1"/>
          </p:cNvSpPr>
          <p:nvPr>
            <p:ph type="title"/>
          </p:nvPr>
        </p:nvSpPr>
        <p:spPr>
          <a:xfrm>
            <a:off x="913795" y="609600"/>
            <a:ext cx="10353762" cy="970450"/>
          </a:xfrm>
        </p:spPr>
        <p:txBody>
          <a:bodyPr>
            <a:normAutofit/>
          </a:bodyPr>
          <a:lstStyle/>
          <a:p>
            <a:pPr>
              <a:lnSpc>
                <a:spcPct val="90000"/>
              </a:lnSpc>
            </a:pPr>
            <a:r>
              <a:rPr lang="fr-FR" sz="3100"/>
              <a:t>6) Propositions de solutions</a:t>
            </a:r>
            <a:br>
              <a:rPr lang="fr-FR" sz="3100"/>
            </a:br>
            <a:r>
              <a:rPr lang="fr-FR" sz="3100">
                <a:ln>
                  <a:solidFill>
                    <a:prstClr val="black">
                      <a:lumMod val="75000"/>
                      <a:lumOff val="25000"/>
                      <a:alpha val="10000"/>
                    </a:prstClr>
                  </a:solidFill>
                </a:ln>
                <a:effectLst>
                  <a:outerShdw blurRad="9525" dist="25400" dir="14640000" algn="tl" rotWithShape="0">
                    <a:prstClr val="black">
                      <a:alpha val="30000"/>
                    </a:prstClr>
                  </a:outerShdw>
                </a:effectLst>
              </a:rPr>
              <a:t>b) Nos solutions : point de vue médecin généraliste</a:t>
            </a:r>
          </a:p>
        </p:txBody>
      </p:sp>
      <p:pic>
        <p:nvPicPr>
          <p:cNvPr id="10" name="Picture 9">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5" name="Table 5">
            <a:extLst>
              <a:ext uri="{FF2B5EF4-FFF2-40B4-BE49-F238E27FC236}">
                <a16:creationId xmlns:a16="http://schemas.microsoft.com/office/drawing/2014/main" id="{219D6175-A001-A7D4-AC79-4F3D7870C114}"/>
              </a:ext>
            </a:extLst>
          </p:cNvPr>
          <p:cNvGraphicFramePr>
            <a:graphicFrameLocks noGrp="1"/>
          </p:cNvGraphicFramePr>
          <p:nvPr>
            <p:ph idx="1"/>
            <p:extLst>
              <p:ext uri="{D42A27DB-BD31-4B8C-83A1-F6EECF244321}">
                <p14:modId xmlns:p14="http://schemas.microsoft.com/office/powerpoint/2010/main" val="1024067339"/>
              </p:ext>
            </p:extLst>
          </p:nvPr>
        </p:nvGraphicFramePr>
        <p:xfrm>
          <a:off x="1191865" y="1892830"/>
          <a:ext cx="9798746" cy="3898369"/>
        </p:xfrm>
        <a:graphic>
          <a:graphicData uri="http://schemas.openxmlformats.org/drawingml/2006/table">
            <a:tbl>
              <a:tblPr firstRow="1" bandRow="1">
                <a:tableStyleId>{5C22544A-7EE6-4342-B048-85BDC9FD1C3A}</a:tableStyleId>
              </a:tblPr>
              <a:tblGrid>
                <a:gridCol w="4965402">
                  <a:extLst>
                    <a:ext uri="{9D8B030D-6E8A-4147-A177-3AD203B41FA5}">
                      <a16:colId xmlns:a16="http://schemas.microsoft.com/office/drawing/2014/main" val="3004261652"/>
                    </a:ext>
                  </a:extLst>
                </a:gridCol>
                <a:gridCol w="4833344">
                  <a:extLst>
                    <a:ext uri="{9D8B030D-6E8A-4147-A177-3AD203B41FA5}">
                      <a16:colId xmlns:a16="http://schemas.microsoft.com/office/drawing/2014/main" val="2178393267"/>
                    </a:ext>
                  </a:extLst>
                </a:gridCol>
              </a:tblGrid>
              <a:tr h="522952">
                <a:tc>
                  <a:txBody>
                    <a:bodyPr/>
                    <a:lstStyle/>
                    <a:p>
                      <a:pPr algn="ctr"/>
                      <a:r>
                        <a:rPr lang="en-US" sz="2300" err="1"/>
                        <a:t>Problématiques</a:t>
                      </a:r>
                    </a:p>
                  </a:txBody>
                  <a:tcPr marL="118853" marR="118853" marT="59426" marB="59426"/>
                </a:tc>
                <a:tc>
                  <a:txBody>
                    <a:bodyPr/>
                    <a:lstStyle/>
                    <a:p>
                      <a:pPr algn="ctr"/>
                      <a:r>
                        <a:rPr lang="en-US" sz="2300"/>
                        <a:t>Solutions</a:t>
                      </a:r>
                    </a:p>
                  </a:txBody>
                  <a:tcPr marL="118853" marR="118853" marT="59426" marB="59426"/>
                </a:tc>
                <a:extLst>
                  <a:ext uri="{0D108BD9-81ED-4DB2-BD59-A6C34878D82A}">
                    <a16:rowId xmlns:a16="http://schemas.microsoft.com/office/drawing/2014/main" val="2644867863"/>
                  </a:ext>
                </a:extLst>
              </a:tr>
              <a:tr h="3375417">
                <a:tc>
                  <a:txBody>
                    <a:bodyPr/>
                    <a:lstStyle/>
                    <a:p>
                      <a:pPr marL="342900" indent="-342900">
                        <a:buAutoNum type="arabicPeriod"/>
                      </a:pPr>
                      <a:r>
                        <a:rPr lang="en-US" sz="2300"/>
                        <a:t> Temps de travail </a:t>
                      </a:r>
                      <a:r>
                        <a:rPr lang="en-US" sz="2300" err="1"/>
                        <a:t>administratif</a:t>
                      </a:r>
                    </a:p>
                    <a:p>
                      <a:pPr marL="342900" lvl="0" indent="-342900">
                        <a:buAutoNum type="arabicPeriod"/>
                      </a:pPr>
                      <a:r>
                        <a:rPr lang="en-US" sz="2300"/>
                        <a:t>Communication avec les </a:t>
                      </a:r>
                      <a:r>
                        <a:rPr lang="en-US" sz="2300" err="1"/>
                        <a:t>médecins</a:t>
                      </a:r>
                      <a:r>
                        <a:rPr lang="en-US" sz="2300"/>
                        <a:t> </a:t>
                      </a:r>
                      <a:r>
                        <a:rPr lang="en-US" sz="2300" err="1"/>
                        <a:t>spécialistes</a:t>
                      </a:r>
                      <a:endParaRPr lang="en-US" sz="2300"/>
                    </a:p>
                    <a:p>
                      <a:pPr marL="342900" lvl="0" indent="-342900">
                        <a:buAutoNum type="arabicPeriod"/>
                      </a:pPr>
                      <a:r>
                        <a:rPr lang="en-US" sz="2300"/>
                        <a:t>(Partage des </a:t>
                      </a:r>
                      <a:r>
                        <a:rPr lang="en-US" sz="2300" err="1"/>
                        <a:t>informations</a:t>
                      </a:r>
                      <a:r>
                        <a:rPr lang="en-US" sz="2300"/>
                        <a:t> avec le médecin)</a:t>
                      </a:r>
                    </a:p>
                  </a:txBody>
                  <a:tcPr marL="118853" marR="118853" marT="59426" marB="59426"/>
                </a:tc>
                <a:tc>
                  <a:txBody>
                    <a:bodyPr/>
                    <a:lstStyle/>
                    <a:p>
                      <a:pPr marL="342900" indent="-342900">
                        <a:buAutoNum type="arabicPeriod"/>
                      </a:pPr>
                      <a:r>
                        <a:rPr lang="en-US" sz="2300"/>
                        <a:t>Mise </a:t>
                      </a:r>
                      <a:r>
                        <a:rPr lang="en-US" sz="2300" err="1"/>
                        <a:t>en</a:t>
                      </a:r>
                      <a:r>
                        <a:rPr lang="en-US" sz="2300"/>
                        <a:t> place </a:t>
                      </a:r>
                      <a:r>
                        <a:rPr lang="en-US" sz="2300" err="1"/>
                        <a:t>d'une</a:t>
                      </a:r>
                      <a:r>
                        <a:rPr lang="en-US" sz="2300"/>
                        <a:t> "</a:t>
                      </a:r>
                      <a:r>
                        <a:rPr lang="en-US" sz="2300" err="1"/>
                        <a:t>équipe</a:t>
                      </a:r>
                      <a:r>
                        <a:rPr lang="en-US" sz="2300"/>
                        <a:t> administrative"</a:t>
                      </a:r>
                    </a:p>
                    <a:p>
                      <a:pPr marL="342900" lvl="0" indent="-342900">
                        <a:buAutoNum type="arabicPeriod"/>
                      </a:pPr>
                      <a:r>
                        <a:rPr lang="en-US" sz="2300" b="0" i="0" u="none" strike="noStrike" noProof="0">
                          <a:latin typeface="Calisto MT"/>
                        </a:rPr>
                        <a:t>Mise </a:t>
                      </a:r>
                      <a:r>
                        <a:rPr lang="en-US" sz="2300" b="0" i="0" u="none" strike="noStrike" noProof="0" err="1">
                          <a:latin typeface="Calisto MT"/>
                        </a:rPr>
                        <a:t>en</a:t>
                      </a:r>
                      <a:r>
                        <a:rPr lang="en-US" sz="2300" b="0" i="0" u="none" strike="noStrike" noProof="0">
                          <a:latin typeface="Calisto MT"/>
                        </a:rPr>
                        <a:t> place </a:t>
                      </a:r>
                      <a:r>
                        <a:rPr lang="en-US" sz="2300" b="0" i="0" u="none" strike="noStrike" noProof="0" err="1">
                          <a:latin typeface="Calisto MT"/>
                        </a:rPr>
                        <a:t>d’une</a:t>
                      </a:r>
                      <a:r>
                        <a:rPr lang="en-US" sz="2300" b="0" i="0" u="none" strike="noStrike" noProof="0">
                          <a:latin typeface="Calisto MT"/>
                        </a:rPr>
                        <a:t> application </a:t>
                      </a:r>
                      <a:r>
                        <a:rPr lang="en-US" sz="2300" b="0" i="0" u="none" strike="noStrike" noProof="0" err="1">
                          <a:latin typeface="Calisto MT"/>
                        </a:rPr>
                        <a:t>permettant</a:t>
                      </a:r>
                      <a:r>
                        <a:rPr lang="en-US" sz="2300" b="0" i="0" u="none" strike="noStrike" noProof="0">
                          <a:latin typeface="Calisto MT"/>
                        </a:rPr>
                        <a:t> de </a:t>
                      </a:r>
                      <a:r>
                        <a:rPr lang="en-US" sz="2300" b="0" i="0" u="none" strike="noStrike" noProof="0" err="1">
                          <a:latin typeface="Calisto MT"/>
                        </a:rPr>
                        <a:t>traiter</a:t>
                      </a:r>
                      <a:r>
                        <a:rPr lang="en-US" sz="2300" b="0" i="0" u="none" strike="noStrike" noProof="0">
                          <a:latin typeface="Calisto MT"/>
                        </a:rPr>
                        <a:t> plus </a:t>
                      </a:r>
                      <a:r>
                        <a:rPr lang="en-US" sz="2300" b="0" i="0" u="none" strike="noStrike" noProof="0" err="1">
                          <a:latin typeface="Calisto MT"/>
                        </a:rPr>
                        <a:t>rapidement</a:t>
                      </a:r>
                      <a:r>
                        <a:rPr lang="en-US" sz="2300" b="0" i="0" u="none" strike="noStrike" noProof="0">
                          <a:latin typeface="Calisto MT"/>
                        </a:rPr>
                        <a:t> les </a:t>
                      </a:r>
                      <a:r>
                        <a:rPr lang="en-US" sz="2300" b="0" i="0" u="none" strike="noStrike" noProof="0" err="1">
                          <a:latin typeface="Calisto MT"/>
                        </a:rPr>
                        <a:t>tâches</a:t>
                      </a:r>
                      <a:r>
                        <a:rPr lang="en-US" sz="2300" b="0" i="0" u="none" strike="noStrike" noProof="0">
                          <a:latin typeface="Calisto MT"/>
                        </a:rPr>
                        <a:t> </a:t>
                      </a:r>
                      <a:r>
                        <a:rPr lang="en-US" sz="2300" b="0" i="0" u="none" strike="noStrike" noProof="0" err="1">
                          <a:latin typeface="Calisto MT"/>
                        </a:rPr>
                        <a:t>administratives</a:t>
                      </a:r>
                      <a:endParaRPr lang="en-US" sz="2300" b="0" i="0" u="none" strike="noStrike" noProof="0">
                        <a:latin typeface="Calisto MT"/>
                      </a:endParaRPr>
                    </a:p>
                    <a:p>
                      <a:pPr marL="342900" lvl="0" indent="-342900">
                        <a:buAutoNum type="arabicPeriod"/>
                      </a:pPr>
                      <a:r>
                        <a:rPr lang="en-US" sz="2300" b="0" i="0" u="none" strike="noStrike" noProof="0">
                          <a:latin typeface="Calisto MT"/>
                        </a:rPr>
                        <a:t>Application de communication entre </a:t>
                      </a:r>
                      <a:r>
                        <a:rPr lang="en-US" sz="2300" b="0" i="0" u="none" strike="noStrike" noProof="0" err="1">
                          <a:latin typeface="Calisto MT"/>
                        </a:rPr>
                        <a:t>généralistes</a:t>
                      </a:r>
                      <a:r>
                        <a:rPr lang="en-US" sz="2300" b="0" i="0" u="none" strike="noStrike" noProof="0">
                          <a:latin typeface="Calisto MT"/>
                        </a:rPr>
                        <a:t> et </a:t>
                      </a:r>
                      <a:r>
                        <a:rPr lang="en-US" sz="2300" b="0" i="0" u="none" strike="noStrike" noProof="0" err="1">
                          <a:latin typeface="Calisto MT"/>
                        </a:rPr>
                        <a:t>spécialistes</a:t>
                      </a:r>
                      <a:r>
                        <a:rPr lang="en-US" sz="2300" b="0" i="0" u="none" strike="noStrike" noProof="0">
                          <a:latin typeface="Calisto MT"/>
                        </a:rPr>
                        <a:t> (</a:t>
                      </a:r>
                      <a:r>
                        <a:rPr lang="en-US" sz="2300" b="0" i="0" u="none" strike="noStrike" noProof="0" err="1">
                          <a:latin typeface="Calisto MT"/>
                        </a:rPr>
                        <a:t>actifs</a:t>
                      </a:r>
                      <a:r>
                        <a:rPr lang="en-US" sz="2300" b="0" i="0" u="none" strike="noStrike" noProof="0">
                          <a:latin typeface="Calisto MT"/>
                        </a:rPr>
                        <a:t> </a:t>
                      </a:r>
                      <a:r>
                        <a:rPr lang="en-US" sz="2300" b="0" i="0" u="none" strike="noStrike" noProof="0" err="1">
                          <a:latin typeface="Calisto MT"/>
                        </a:rPr>
                        <a:t>ou</a:t>
                      </a:r>
                      <a:r>
                        <a:rPr lang="en-US" sz="2300" b="0" i="0" u="none" strike="noStrike" noProof="0">
                          <a:latin typeface="Calisto MT"/>
                        </a:rPr>
                        <a:t> </a:t>
                      </a:r>
                      <a:r>
                        <a:rPr lang="en-US" sz="2300" b="0" i="0" u="none" strike="noStrike" noProof="0" err="1">
                          <a:latin typeface="Calisto MT"/>
                        </a:rPr>
                        <a:t>retraités</a:t>
                      </a:r>
                      <a:r>
                        <a:rPr lang="en-US" sz="2300" b="0" i="0" u="none" strike="noStrike" noProof="0">
                          <a:latin typeface="Calisto MT"/>
                        </a:rPr>
                        <a:t>)</a:t>
                      </a:r>
                    </a:p>
                  </a:txBody>
                  <a:tcPr marL="118853" marR="118853" marT="59426" marB="59426"/>
                </a:tc>
                <a:extLst>
                  <a:ext uri="{0D108BD9-81ED-4DB2-BD59-A6C34878D82A}">
                    <a16:rowId xmlns:a16="http://schemas.microsoft.com/office/drawing/2014/main" val="33097460"/>
                  </a:ext>
                </a:extLst>
              </a:tr>
            </a:tbl>
          </a:graphicData>
        </a:graphic>
      </p:graphicFrame>
    </p:spTree>
    <p:extLst>
      <p:ext uri="{BB962C8B-B14F-4D97-AF65-F5344CB8AC3E}">
        <p14:creationId xmlns:p14="http://schemas.microsoft.com/office/powerpoint/2010/main" val="495595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5D234B-D7A2-4868-BA6B-D37BEF4E7D3F}"/>
              </a:ext>
            </a:extLst>
          </p:cNvPr>
          <p:cNvSpPr>
            <a:spLocks noGrp="1"/>
          </p:cNvSpPr>
          <p:nvPr>
            <p:ph type="title"/>
          </p:nvPr>
        </p:nvSpPr>
        <p:spPr>
          <a:xfrm>
            <a:off x="913795" y="609600"/>
            <a:ext cx="10353762" cy="970450"/>
          </a:xfrm>
        </p:spPr>
        <p:txBody>
          <a:bodyPr>
            <a:normAutofit/>
          </a:bodyPr>
          <a:lstStyle/>
          <a:p>
            <a:pPr>
              <a:lnSpc>
                <a:spcPct val="90000"/>
              </a:lnSpc>
            </a:pPr>
            <a:r>
              <a:rPr lang="fr-FR" sz="3100" dirty="0"/>
              <a:t>6) Propositions de solutions</a:t>
            </a:r>
          </a:p>
        </p:txBody>
      </p:sp>
      <p:pic>
        <p:nvPicPr>
          <p:cNvPr id="10" name="Picture 9">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pic>
        <p:nvPicPr>
          <p:cNvPr id="3" name="Picture 3" descr="Diagram&#10;&#10;Description automatically generated">
            <a:extLst>
              <a:ext uri="{FF2B5EF4-FFF2-40B4-BE49-F238E27FC236}">
                <a16:creationId xmlns:a16="http://schemas.microsoft.com/office/drawing/2014/main" id="{BA2E5783-2865-D187-C25A-2D5604EEC05A}"/>
              </a:ext>
            </a:extLst>
          </p:cNvPr>
          <p:cNvPicPr>
            <a:picLocks noChangeAspect="1"/>
          </p:cNvPicPr>
          <p:nvPr/>
        </p:nvPicPr>
        <p:blipFill>
          <a:blip r:embed="rId4"/>
          <a:stretch>
            <a:fillRect/>
          </a:stretch>
        </p:blipFill>
        <p:spPr>
          <a:xfrm>
            <a:off x="2772428" y="1732349"/>
            <a:ext cx="6657583" cy="4948616"/>
          </a:xfrm>
          <a:prstGeom prst="rect">
            <a:avLst/>
          </a:prstGeom>
        </p:spPr>
      </p:pic>
    </p:spTree>
    <p:extLst>
      <p:ext uri="{BB962C8B-B14F-4D97-AF65-F5344CB8AC3E}">
        <p14:creationId xmlns:p14="http://schemas.microsoft.com/office/powerpoint/2010/main" val="3151245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C5ED18-1605-482A-904A-8BD04A546356}"/>
              </a:ext>
            </a:extLst>
          </p:cNvPr>
          <p:cNvSpPr>
            <a:spLocks noGrp="1"/>
          </p:cNvSpPr>
          <p:nvPr>
            <p:ph type="title"/>
          </p:nvPr>
        </p:nvSpPr>
        <p:spPr>
          <a:xfrm>
            <a:off x="633743" y="609599"/>
            <a:ext cx="3413156" cy="5273675"/>
          </a:xfrm>
        </p:spPr>
        <p:txBody>
          <a:bodyPr>
            <a:normAutofit/>
          </a:bodyPr>
          <a:lstStyle/>
          <a:p>
            <a:r>
              <a:rPr lang="fr-FR" dirty="0"/>
              <a:t>Introduction</a:t>
            </a:r>
          </a:p>
        </p:txBody>
      </p:sp>
      <p:pic>
        <p:nvPicPr>
          <p:cNvPr id="9" name="Picture 8">
            <a:extLst>
              <a:ext uri="{FF2B5EF4-FFF2-40B4-BE49-F238E27FC236}">
                <a16:creationId xmlns:a16="http://schemas.microsoft.com/office/drawing/2014/main" id="{B577D423-FE81-4236-89DE-39776B8109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4680641" y="609599"/>
            <a:ext cx="6889687" cy="5273675"/>
          </a:xfrm>
          <a:prstGeom prst="rect">
            <a:avLst/>
          </a:prstGeom>
        </p:spPr>
      </p:pic>
      <p:graphicFrame>
        <p:nvGraphicFramePr>
          <p:cNvPr id="5" name="Espace réservé du contenu 2">
            <a:extLst>
              <a:ext uri="{FF2B5EF4-FFF2-40B4-BE49-F238E27FC236}">
                <a16:creationId xmlns:a16="http://schemas.microsoft.com/office/drawing/2014/main" id="{DAC1DB55-7E38-5A76-360A-0FE2C032658C}"/>
              </a:ext>
            </a:extLst>
          </p:cNvPr>
          <p:cNvGraphicFramePr>
            <a:graphicFrameLocks noGrp="1"/>
          </p:cNvGraphicFramePr>
          <p:nvPr>
            <p:ph idx="1"/>
            <p:extLst>
              <p:ext uri="{D42A27DB-BD31-4B8C-83A1-F6EECF244321}">
                <p14:modId xmlns:p14="http://schemas.microsoft.com/office/powerpoint/2010/main" val="2402358578"/>
              </p:ext>
            </p:extLst>
          </p:nvPr>
        </p:nvGraphicFramePr>
        <p:xfrm>
          <a:off x="4958257" y="887213"/>
          <a:ext cx="6309300" cy="47184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55294929"/>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5D234B-D7A2-4868-BA6B-D37BEF4E7D3F}"/>
              </a:ext>
            </a:extLst>
          </p:cNvPr>
          <p:cNvSpPr>
            <a:spLocks noGrp="1"/>
          </p:cNvSpPr>
          <p:nvPr>
            <p:ph type="title"/>
          </p:nvPr>
        </p:nvSpPr>
        <p:spPr>
          <a:xfrm>
            <a:off x="913795" y="609600"/>
            <a:ext cx="10353762" cy="970450"/>
          </a:xfrm>
        </p:spPr>
        <p:txBody>
          <a:bodyPr>
            <a:normAutofit/>
          </a:bodyPr>
          <a:lstStyle/>
          <a:p>
            <a:pPr>
              <a:lnSpc>
                <a:spcPct val="90000"/>
              </a:lnSpc>
            </a:pPr>
            <a:r>
              <a:rPr lang="fr-FR" sz="3100" dirty="0"/>
              <a:t>6) Propositions de solutions</a:t>
            </a:r>
          </a:p>
        </p:txBody>
      </p:sp>
      <p:pic>
        <p:nvPicPr>
          <p:cNvPr id="10" name="Picture 9">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pic>
        <p:nvPicPr>
          <p:cNvPr id="3" name="Picture 3" descr="Diagram&#10;&#10;Description automatically generated">
            <a:extLst>
              <a:ext uri="{FF2B5EF4-FFF2-40B4-BE49-F238E27FC236}">
                <a16:creationId xmlns:a16="http://schemas.microsoft.com/office/drawing/2014/main" id="{28D765BF-C1B4-FD1F-1997-B18899DC683A}"/>
              </a:ext>
            </a:extLst>
          </p:cNvPr>
          <p:cNvPicPr>
            <a:picLocks noChangeAspect="1"/>
          </p:cNvPicPr>
          <p:nvPr/>
        </p:nvPicPr>
        <p:blipFill>
          <a:blip r:embed="rId4"/>
          <a:stretch>
            <a:fillRect/>
          </a:stretch>
        </p:blipFill>
        <p:spPr>
          <a:xfrm>
            <a:off x="2427962" y="1709317"/>
            <a:ext cx="7325638" cy="5057311"/>
          </a:xfrm>
          <a:prstGeom prst="rect">
            <a:avLst/>
          </a:prstGeom>
        </p:spPr>
      </p:pic>
    </p:spTree>
    <p:extLst>
      <p:ext uri="{BB962C8B-B14F-4D97-AF65-F5344CB8AC3E}">
        <p14:creationId xmlns:p14="http://schemas.microsoft.com/office/powerpoint/2010/main" val="2633172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5D234B-D7A2-4868-BA6B-D37BEF4E7D3F}"/>
              </a:ext>
            </a:extLst>
          </p:cNvPr>
          <p:cNvSpPr>
            <a:spLocks noGrp="1"/>
          </p:cNvSpPr>
          <p:nvPr>
            <p:ph type="title"/>
          </p:nvPr>
        </p:nvSpPr>
        <p:spPr>
          <a:xfrm>
            <a:off x="913795" y="609600"/>
            <a:ext cx="5978072" cy="1329596"/>
          </a:xfrm>
        </p:spPr>
        <p:txBody>
          <a:bodyPr vert="horz" lIns="91440" tIns="45720" rIns="91440" bIns="45720" rtlCol="0" anchor="ctr">
            <a:normAutofit/>
          </a:bodyPr>
          <a:lstStyle/>
          <a:p>
            <a:r>
              <a:rPr lang="en-US"/>
              <a:t>Conclusion</a:t>
            </a:r>
          </a:p>
        </p:txBody>
      </p:sp>
      <p:sp>
        <p:nvSpPr>
          <p:cNvPr id="3" name="TextBox 2">
            <a:extLst>
              <a:ext uri="{FF2B5EF4-FFF2-40B4-BE49-F238E27FC236}">
                <a16:creationId xmlns:a16="http://schemas.microsoft.com/office/drawing/2014/main" id="{603BD8E3-7072-557D-0D84-1D7E64D03C93}"/>
              </a:ext>
            </a:extLst>
          </p:cNvPr>
          <p:cNvSpPr txBox="1"/>
          <p:nvPr/>
        </p:nvSpPr>
        <p:spPr>
          <a:xfrm>
            <a:off x="913795" y="2127623"/>
            <a:ext cx="5978072" cy="356722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spcBef>
                <a:spcPct val="20000"/>
              </a:spcBef>
              <a:spcAft>
                <a:spcPts val="600"/>
              </a:spcAft>
              <a:buClr>
                <a:srgbClr val="FDE802"/>
              </a:buClr>
              <a:buSzPct val="70000"/>
              <a:buFont typeface="Wingdings 2" charset="2"/>
            </a:pP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Merci pour </a:t>
            </a:r>
            <a:r>
              <a:rPr lang="en-US" sz="36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votre</a:t>
            </a: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attention !</a:t>
            </a:r>
          </a:p>
          <a:p>
            <a:pPr>
              <a:spcBef>
                <a:spcPct val="20000"/>
              </a:spcBef>
              <a:spcAft>
                <a:spcPts val="600"/>
              </a:spcAft>
              <a:buClr>
                <a:srgbClr val="FDE802"/>
              </a:buClr>
              <a:buSzPct val="70000"/>
              <a:buFont typeface="Wingdings 2" charset="2"/>
            </a:pPr>
            <a:endParaRPr lang="en-US">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spcBef>
                <a:spcPct val="20000"/>
              </a:spcBef>
              <a:spcAft>
                <a:spcPts val="600"/>
              </a:spcAft>
              <a:buClr>
                <a:srgbClr val="FDE802"/>
              </a:buClr>
              <a:buSzPct val="70000"/>
              <a:buFont typeface="Wingdings 2" charset="2"/>
            </a:pPr>
            <a:endParaRPr lang="en-US">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spcBef>
                <a:spcPct val="20000"/>
              </a:spcBef>
              <a:spcAft>
                <a:spcPts val="600"/>
              </a:spcAft>
              <a:buClr>
                <a:srgbClr val="FDE802"/>
              </a:buClr>
              <a:buSzPct val="70000"/>
              <a:buFont typeface="Wingdings 2" charset="2"/>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PELLERIN DE BEAUVAIS MARIE-GABRIELLE</a:t>
            </a:r>
            <a:br>
              <a:rPr lang="en-US" dirty="0">
                <a:ln>
                  <a:solidFill>
                    <a:schemeClr val="bg1">
                      <a:lumMod val="75000"/>
                      <a:lumOff val="25000"/>
                      <a:alpha val="10000"/>
                    </a:schemeClr>
                  </a:solidFill>
                </a:ln>
                <a:effectLst>
                  <a:outerShdw blurRad="9525" dist="25400" dir="14640000" algn="tl" rotWithShape="0">
                    <a:schemeClr val="bg1">
                      <a:alpha val="30000"/>
                    </a:schemeClr>
                  </a:outerShdw>
                </a:effectLst>
              </a:rPr>
            </a:b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STROBBE CHARLOTTE</a:t>
            </a:r>
            <a:br>
              <a:rPr lang="en-US" dirty="0">
                <a:ln>
                  <a:solidFill>
                    <a:schemeClr val="bg1">
                      <a:lumMod val="75000"/>
                      <a:lumOff val="25000"/>
                      <a:alpha val="10000"/>
                    </a:schemeClr>
                  </a:solidFill>
                </a:ln>
                <a:effectLst>
                  <a:outerShdw blurRad="9525" dist="25400" dir="14640000" algn="tl" rotWithShape="0">
                    <a:schemeClr val="bg1">
                      <a:alpha val="30000"/>
                    </a:schemeClr>
                  </a:outerShdw>
                </a:effectLst>
              </a:rPr>
            </a:b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ZIADE ERIC</a:t>
            </a:r>
            <a:endParaRPr lang="en-US" dirty="0">
              <a:ln>
                <a:solidFill>
                  <a:prstClr val="black">
                    <a:lumMod val="75000"/>
                    <a:lumOff val="25000"/>
                    <a:alpha val="10000"/>
                  </a:prstClr>
                </a:solidFill>
              </a:ln>
              <a:solidFill>
                <a:schemeClr val="tx2"/>
              </a:solidFill>
              <a:effectLst>
                <a:outerShdw blurRad="9525" dist="25400" dir="14640000" algn="tl" rotWithShape="0">
                  <a:prstClr val="black">
                    <a:alpha val="30000"/>
                  </a:prstClr>
                </a:outerShdw>
              </a:effectLst>
            </a:endParaRPr>
          </a:p>
          <a:p>
            <a:pPr>
              <a:spcBef>
                <a:spcPct val="20000"/>
              </a:spcBef>
              <a:spcAft>
                <a:spcPts val="600"/>
              </a:spcAft>
              <a:buClr>
                <a:srgbClr val="FDE802"/>
              </a:buClr>
              <a:buSzPct val="70000"/>
              <a:buFont typeface="Wingdings 2" charset="2"/>
            </a:pPr>
            <a:endParaRPr lang="en-US">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pic>
        <p:nvPicPr>
          <p:cNvPr id="15" name="Picture 14">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4" name="Picture 4" descr="A picture containing text, businesscard, envelope&#10;&#10;Description automatically generated">
            <a:extLst>
              <a:ext uri="{FF2B5EF4-FFF2-40B4-BE49-F238E27FC236}">
                <a16:creationId xmlns:a16="http://schemas.microsoft.com/office/drawing/2014/main" id="{301E425D-8D75-E8A6-CBF9-F709D802A7A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552945" y="1197355"/>
            <a:ext cx="3995592" cy="3995592"/>
          </a:xfrm>
          <a:prstGeom prst="rect">
            <a:avLst/>
          </a:prstGeom>
        </p:spPr>
      </p:pic>
    </p:spTree>
    <p:extLst>
      <p:ext uri="{BB962C8B-B14F-4D97-AF65-F5344CB8AC3E}">
        <p14:creationId xmlns:p14="http://schemas.microsoft.com/office/powerpoint/2010/main" val="3613460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98745C-A003-49E8-9F47-64D6E7ED7603}"/>
              </a:ext>
            </a:extLst>
          </p:cNvPr>
          <p:cNvSpPr>
            <a:spLocks noGrp="1"/>
          </p:cNvSpPr>
          <p:nvPr>
            <p:ph type="title"/>
          </p:nvPr>
        </p:nvSpPr>
        <p:spPr>
          <a:xfrm>
            <a:off x="913795" y="609600"/>
            <a:ext cx="5978072" cy="970450"/>
          </a:xfrm>
        </p:spPr>
        <p:txBody>
          <a:bodyPr>
            <a:normAutofit/>
          </a:bodyPr>
          <a:lstStyle/>
          <a:p>
            <a:pPr>
              <a:lnSpc>
                <a:spcPct val="90000"/>
              </a:lnSpc>
            </a:pPr>
            <a:r>
              <a:rPr lang="fr-FR" sz="3100" dirty="0"/>
              <a:t>2) Présentation du contexte </a:t>
            </a:r>
            <a:br>
              <a:rPr lang="fr-FR" sz="3100" dirty="0"/>
            </a:br>
            <a:r>
              <a:rPr lang="fr-FR" sz="3100" dirty="0"/>
              <a:t>a) Situation actuelle</a:t>
            </a:r>
          </a:p>
        </p:txBody>
      </p:sp>
      <p:sp>
        <p:nvSpPr>
          <p:cNvPr id="3" name="Espace réservé du contenu 2">
            <a:extLst>
              <a:ext uri="{FF2B5EF4-FFF2-40B4-BE49-F238E27FC236}">
                <a16:creationId xmlns:a16="http://schemas.microsoft.com/office/drawing/2014/main" id="{2B16D8E4-769D-4BD5-A909-27FA543B0946}"/>
              </a:ext>
            </a:extLst>
          </p:cNvPr>
          <p:cNvSpPr>
            <a:spLocks noGrp="1"/>
          </p:cNvSpPr>
          <p:nvPr>
            <p:ph idx="1"/>
          </p:nvPr>
        </p:nvSpPr>
        <p:spPr>
          <a:xfrm>
            <a:off x="913795" y="1828801"/>
            <a:ext cx="5978072" cy="3866048"/>
          </a:xfrm>
        </p:spPr>
        <p:txBody>
          <a:bodyPr anchor="ctr">
            <a:normAutofit/>
          </a:bodyPr>
          <a:lstStyle/>
          <a:p>
            <a:pPr indent="-305435">
              <a:buClr>
                <a:srgbClr val="059B28"/>
              </a:buClr>
            </a:pPr>
            <a:r>
              <a:rPr lang="fr-FR" dirty="0"/>
              <a:t>Dépendance du système français vis-à-vis du médecin généraliste qui fut le premier référent historique du patient dans ce système</a:t>
            </a:r>
            <a:endParaRPr lang="fr-FR">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buClr>
                <a:srgbClr val="059B28"/>
              </a:buClr>
              <a:buFont typeface="Arial" panose="020B0604020202020204" pitchFamily="34" charset="0"/>
              <a:buChar char="•"/>
            </a:pPr>
            <a:r>
              <a:rPr lang="fr-FR" dirty="0"/>
              <a:t>Proportions en France de 45%</a:t>
            </a:r>
            <a:endParaRPr lang="fr-FR">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buClr>
                <a:srgbClr val="059B28"/>
              </a:buClr>
              <a:buFont typeface="Arial" panose="020B0604020202020204" pitchFamily="34" charset="0"/>
              <a:buChar char="•"/>
            </a:pPr>
            <a:r>
              <a:rPr lang="fr-FR" dirty="0"/>
              <a:t>Proportion en Italie 22 %</a:t>
            </a:r>
            <a:endParaRPr lang="fr-FR">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buClr>
                <a:srgbClr val="059B28"/>
              </a:buClr>
              <a:buFont typeface="Arial" panose="020B0604020202020204" pitchFamily="34" charset="0"/>
              <a:buChar char="•"/>
            </a:pPr>
            <a:r>
              <a:rPr lang="fr-FR" dirty="0"/>
              <a:t>Proportion au Royaume Unis 28%</a:t>
            </a:r>
            <a:endParaRPr lang="fr-FR">
              <a:ln>
                <a:solidFill>
                  <a:prstClr val="black">
                    <a:lumMod val="75000"/>
                    <a:lumOff val="25000"/>
                    <a:alpha val="10000"/>
                  </a:prstClr>
                </a:solidFill>
              </a:ln>
              <a:effectLst>
                <a:outerShdw blurRad="9525" dist="25400" dir="14640000" algn="tl" rotWithShape="0">
                  <a:prstClr val="black">
                    <a:alpha val="30000"/>
                  </a:prstClr>
                </a:outerShdw>
              </a:effectLst>
            </a:endParaRPr>
          </a:p>
          <a:p>
            <a:pPr marL="36830" indent="0">
              <a:buClr>
                <a:srgbClr val="059B28"/>
              </a:buClr>
              <a:buNone/>
            </a:pPr>
            <a:endParaRPr lang="fr-FR">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buClr>
                <a:srgbClr val="059B28"/>
              </a:buClr>
            </a:pPr>
            <a:endParaRPr lang="fr-FR">
              <a:ln>
                <a:solidFill>
                  <a:prstClr val="black">
                    <a:lumMod val="75000"/>
                    <a:lumOff val="25000"/>
                    <a:alpha val="10000"/>
                  </a:prstClr>
                </a:solidFill>
              </a:ln>
              <a:effectLst>
                <a:outerShdw blurRad="9525" dist="25400" dir="14640000" algn="tl" rotWithShape="0">
                  <a:prstClr val="black">
                    <a:alpha val="30000"/>
                  </a:prstClr>
                </a:outerShdw>
              </a:effectLst>
            </a:endParaRPr>
          </a:p>
        </p:txBody>
      </p:sp>
      <p:pic>
        <p:nvPicPr>
          <p:cNvPr id="5" name="Picture 4" descr="Une image contenant texte, vert, laser&#10;&#10;Description générée automatiquement">
            <a:extLst>
              <a:ext uri="{FF2B5EF4-FFF2-40B4-BE49-F238E27FC236}">
                <a16:creationId xmlns:a16="http://schemas.microsoft.com/office/drawing/2014/main" id="{7442880A-9F1D-8A3B-F802-AB7E5DDE2AAC}"/>
              </a:ext>
            </a:extLst>
          </p:cNvPr>
          <p:cNvPicPr>
            <a:picLocks noChangeAspect="1"/>
          </p:cNvPicPr>
          <p:nvPr/>
        </p:nvPicPr>
        <p:blipFill rotWithShape="1">
          <a:blip r:embed="rId3"/>
          <a:srcRect l="14046" r="48456"/>
          <a:stretch/>
        </p:blipFill>
        <p:spPr>
          <a:xfrm>
            <a:off x="7620351" y="10"/>
            <a:ext cx="4571649" cy="6857990"/>
          </a:xfrm>
          <a:prstGeom prst="rect">
            <a:avLst/>
          </a:prstGeom>
        </p:spPr>
      </p:pic>
      <p:pic>
        <p:nvPicPr>
          <p:cNvPr id="9" name="Picture 8">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2809101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398745C-A003-49E8-9F47-64D6E7ED7603}"/>
              </a:ext>
            </a:extLst>
          </p:cNvPr>
          <p:cNvSpPr>
            <a:spLocks noGrp="1"/>
          </p:cNvSpPr>
          <p:nvPr>
            <p:ph type="title"/>
          </p:nvPr>
        </p:nvSpPr>
        <p:spPr>
          <a:xfrm>
            <a:off x="913795" y="609600"/>
            <a:ext cx="3078749" cy="970450"/>
          </a:xfrm>
        </p:spPr>
        <p:txBody>
          <a:bodyPr anchor="b">
            <a:normAutofit/>
          </a:bodyPr>
          <a:lstStyle/>
          <a:p>
            <a:pPr algn="l">
              <a:lnSpc>
                <a:spcPct val="90000"/>
              </a:lnSpc>
            </a:pPr>
            <a:r>
              <a:rPr lang="fr-FR" sz="2000" dirty="0">
                <a:ln>
                  <a:solidFill>
                    <a:srgbClr val="404040">
                      <a:alpha val="10000"/>
                    </a:srgbClr>
                  </a:solidFill>
                </a:ln>
                <a:solidFill>
                  <a:srgbClr val="DADADA"/>
                </a:solidFill>
              </a:rPr>
              <a:t>2) Présentation du contexte </a:t>
            </a:r>
            <a:br>
              <a:rPr lang="fr-FR" sz="2000" dirty="0">
                <a:ln>
                  <a:solidFill>
                    <a:srgbClr val="404040">
                      <a:alpha val="10000"/>
                    </a:srgbClr>
                  </a:solidFill>
                </a:ln>
                <a:solidFill>
                  <a:srgbClr val="DADADA"/>
                </a:solidFill>
              </a:rPr>
            </a:br>
            <a:r>
              <a:rPr lang="fr-FR" sz="2000" dirty="0">
                <a:ln>
                  <a:solidFill>
                    <a:srgbClr val="404040">
                      <a:alpha val="10000"/>
                    </a:srgbClr>
                  </a:solidFill>
                </a:ln>
                <a:solidFill>
                  <a:srgbClr val="DADADA"/>
                </a:solidFill>
              </a:rPr>
              <a:t>a) Situation actuelle</a:t>
            </a:r>
          </a:p>
        </p:txBody>
      </p:sp>
      <p:sp>
        <p:nvSpPr>
          <p:cNvPr id="3" name="Espace réservé du contenu 2">
            <a:extLst>
              <a:ext uri="{FF2B5EF4-FFF2-40B4-BE49-F238E27FC236}">
                <a16:creationId xmlns:a16="http://schemas.microsoft.com/office/drawing/2014/main" id="{2B16D8E4-769D-4BD5-A909-27FA543B0946}"/>
              </a:ext>
            </a:extLst>
          </p:cNvPr>
          <p:cNvSpPr>
            <a:spLocks noGrp="1"/>
          </p:cNvSpPr>
          <p:nvPr>
            <p:ph idx="1"/>
          </p:nvPr>
        </p:nvSpPr>
        <p:spPr>
          <a:xfrm>
            <a:off x="913795" y="1732449"/>
            <a:ext cx="3078749" cy="4482084"/>
          </a:xfrm>
        </p:spPr>
        <p:txBody>
          <a:bodyPr anchor="t">
            <a:normAutofit/>
          </a:bodyPr>
          <a:lstStyle/>
          <a:p>
            <a:pPr indent="-305435">
              <a:buClr>
                <a:srgbClr val="059B28"/>
              </a:buClr>
            </a:pPr>
            <a:r>
              <a:rPr lang="fr-FR" sz="1600" dirty="0">
                <a:ln>
                  <a:solidFill>
                    <a:srgbClr val="404040">
                      <a:alpha val="10000"/>
                    </a:srgbClr>
                  </a:solidFill>
                </a:ln>
                <a:solidFill>
                  <a:srgbClr val="DADADA"/>
                </a:solidFill>
              </a:rPr>
              <a:t>Limitations du système actuel :</a:t>
            </a:r>
            <a:endParaRPr lang="en-US"/>
          </a:p>
          <a:p>
            <a:pPr marL="719455" lvl="1" indent="-269875">
              <a:buClr>
                <a:srgbClr val="059B28"/>
              </a:buClr>
            </a:pPr>
            <a:r>
              <a:rPr lang="fr-FR" sz="1600" dirty="0">
                <a:ln>
                  <a:solidFill>
                    <a:srgbClr val="404040">
                      <a:alpha val="10000"/>
                    </a:srgbClr>
                  </a:solidFill>
                </a:ln>
                <a:solidFill>
                  <a:srgbClr val="DADADA"/>
                </a:solidFill>
              </a:rPr>
              <a:t>Difficultés d’accès (diminution couverture, déserts médicaux … )</a:t>
            </a:r>
            <a:endParaRPr lang="fr-FR" sz="1600" dirty="0">
              <a:ln>
                <a:solidFill>
                  <a:srgbClr val="404040">
                    <a:alpha val="10000"/>
                  </a:srgbClr>
                </a:solidFill>
              </a:ln>
              <a:solidFill>
                <a:srgbClr val="DADADA"/>
              </a:solidFill>
              <a:effectLst>
                <a:outerShdw blurRad="9525" dist="25400" dir="14640000" algn="tl" rotWithShape="0">
                  <a:prstClr val="white">
                    <a:alpha val="30000"/>
                  </a:prstClr>
                </a:outerShdw>
              </a:effectLst>
            </a:endParaRPr>
          </a:p>
          <a:p>
            <a:pPr marL="719455" lvl="1" indent="-269875">
              <a:buClr>
                <a:srgbClr val="059B28"/>
              </a:buClr>
            </a:pPr>
            <a:r>
              <a:rPr lang="fr-FR" sz="1600" dirty="0">
                <a:ln>
                  <a:solidFill>
                    <a:srgbClr val="404040">
                      <a:alpha val="10000"/>
                    </a:srgbClr>
                  </a:solidFill>
                </a:ln>
                <a:solidFill>
                  <a:srgbClr val="DADADA"/>
                </a:solidFill>
              </a:rPr>
              <a:t>Arrêt des visites a domiciles et horaires flexibles</a:t>
            </a:r>
            <a:endParaRPr lang="fr-FR" sz="1600" dirty="0">
              <a:ln>
                <a:solidFill>
                  <a:srgbClr val="404040">
                    <a:alpha val="10000"/>
                  </a:srgbClr>
                </a:solidFill>
              </a:ln>
              <a:solidFill>
                <a:srgbClr val="DADADA"/>
              </a:solidFill>
              <a:effectLst>
                <a:outerShdw blurRad="9525" dist="25400" dir="14640000" algn="tl" rotWithShape="0">
                  <a:prstClr val="white">
                    <a:alpha val="30000"/>
                  </a:prstClr>
                </a:outerShdw>
              </a:effectLst>
            </a:endParaRPr>
          </a:p>
          <a:p>
            <a:pPr marL="719455" lvl="1" indent="-269875">
              <a:buClr>
                <a:srgbClr val="059B28"/>
              </a:buClr>
            </a:pPr>
            <a:r>
              <a:rPr lang="fr-FR" sz="1600" dirty="0">
                <a:ln>
                  <a:solidFill>
                    <a:srgbClr val="404040">
                      <a:alpha val="10000"/>
                    </a:srgbClr>
                  </a:solidFill>
                </a:ln>
                <a:solidFill>
                  <a:srgbClr val="DADADA"/>
                </a:solidFill>
              </a:rPr>
              <a:t>Le changement continue des papiers administratifs de l’assurance maladie qui contraignent les médecins</a:t>
            </a:r>
            <a:endParaRPr lang="fr-FR" sz="1600" dirty="0">
              <a:ln>
                <a:solidFill>
                  <a:srgbClr val="404040">
                    <a:alpha val="10000"/>
                  </a:srgbClr>
                </a:solidFill>
              </a:ln>
              <a:solidFill>
                <a:srgbClr val="DADADA"/>
              </a:solidFill>
              <a:effectLst>
                <a:outerShdw blurRad="9525" dist="25400" dir="14640000" algn="tl" rotWithShape="0">
                  <a:prstClr val="white">
                    <a:alpha val="30000"/>
                  </a:prstClr>
                </a:outerShdw>
              </a:effectLst>
            </a:endParaRPr>
          </a:p>
          <a:p>
            <a:pPr marL="719455" lvl="1" indent="-269875">
              <a:buClr>
                <a:srgbClr val="059B28"/>
              </a:buClr>
            </a:pPr>
            <a:endParaRPr lang="fr-FR" sz="1600" dirty="0">
              <a:ln>
                <a:solidFill>
                  <a:srgbClr val="404040">
                    <a:alpha val="10000"/>
                  </a:srgbClr>
                </a:solidFill>
              </a:ln>
              <a:solidFill>
                <a:srgbClr val="DADADA"/>
              </a:solidFill>
              <a:effectLst>
                <a:outerShdw blurRad="9525" dist="25400" dir="14640000" algn="tl" rotWithShape="0">
                  <a:prstClr val="white">
                    <a:alpha val="30000"/>
                  </a:prstClr>
                </a:outerShdw>
              </a:effectLst>
            </a:endParaRPr>
          </a:p>
          <a:p>
            <a:pPr marL="719455" lvl="1" indent="-269875">
              <a:buClr>
                <a:srgbClr val="059B28"/>
              </a:buClr>
            </a:pPr>
            <a:endParaRPr lang="fr-FR" sz="1600" dirty="0">
              <a:ln>
                <a:solidFill>
                  <a:srgbClr val="404040">
                    <a:alpha val="10000"/>
                  </a:srgbClr>
                </a:solidFill>
              </a:ln>
              <a:solidFill>
                <a:srgbClr val="DADADA"/>
              </a:solidFill>
              <a:effectLst>
                <a:outerShdw blurRad="9525" dist="25400" dir="14640000" algn="tl" rotWithShape="0">
                  <a:prstClr val="white">
                    <a:alpha val="30000"/>
                  </a:prstClr>
                </a:outerShdw>
              </a:effectLst>
            </a:endParaRPr>
          </a:p>
          <a:p>
            <a:pPr marL="719455" lvl="1" indent="-269875">
              <a:buClr>
                <a:srgbClr val="059B28"/>
              </a:buClr>
            </a:pPr>
            <a:endParaRPr lang="fr-FR" sz="1600" dirty="0">
              <a:ln>
                <a:solidFill>
                  <a:srgbClr val="404040">
                    <a:alpha val="10000"/>
                  </a:srgbClr>
                </a:solidFill>
              </a:ln>
              <a:solidFill>
                <a:srgbClr val="DADADA"/>
              </a:solidFill>
              <a:effectLst>
                <a:outerShdw blurRad="9525" dist="25400" dir="14640000" algn="tl" rotWithShape="0">
                  <a:prstClr val="white">
                    <a:alpha val="30000"/>
                  </a:prstClr>
                </a:outerShdw>
              </a:effectLst>
            </a:endParaRPr>
          </a:p>
          <a:p>
            <a:pPr marL="719455" lvl="1" indent="-269875">
              <a:buClr>
                <a:srgbClr val="059B28"/>
              </a:buClr>
            </a:pPr>
            <a:endParaRPr lang="fr-FR" sz="1600" dirty="0">
              <a:ln>
                <a:solidFill>
                  <a:srgbClr val="404040">
                    <a:alpha val="10000"/>
                  </a:srgbClr>
                </a:solidFill>
              </a:ln>
              <a:solidFill>
                <a:srgbClr val="DADADA"/>
              </a:solidFill>
              <a:effectLst>
                <a:outerShdw blurRad="9525" dist="25400" dir="14640000" algn="tl" rotWithShape="0">
                  <a:prstClr val="white">
                    <a:alpha val="30000"/>
                  </a:prstClr>
                </a:outerShdw>
              </a:effectLst>
            </a:endParaRPr>
          </a:p>
          <a:p>
            <a:pPr marL="36830" indent="0">
              <a:buClr>
                <a:srgbClr val="059B28"/>
              </a:buClr>
              <a:buNone/>
            </a:pPr>
            <a:endParaRPr lang="fr-FR" sz="1600" dirty="0">
              <a:ln>
                <a:solidFill>
                  <a:srgbClr val="404040">
                    <a:alpha val="10000"/>
                  </a:srgbClr>
                </a:solidFill>
              </a:ln>
              <a:solidFill>
                <a:srgbClr val="DADADA"/>
              </a:solidFill>
              <a:effectLst>
                <a:outerShdw blurRad="9525" dist="25400" dir="14640000" algn="tl" rotWithShape="0">
                  <a:prstClr val="white">
                    <a:alpha val="30000"/>
                  </a:prstClr>
                </a:outerShdw>
              </a:effectLst>
            </a:endParaRPr>
          </a:p>
          <a:p>
            <a:pPr indent="-305435">
              <a:buClr>
                <a:srgbClr val="059B28"/>
              </a:buClr>
            </a:pPr>
            <a:endParaRPr lang="fr-FR" sz="1600" dirty="0">
              <a:ln>
                <a:solidFill>
                  <a:srgbClr val="404040">
                    <a:alpha val="10000"/>
                  </a:srgbClr>
                </a:solidFill>
              </a:ln>
              <a:solidFill>
                <a:srgbClr val="DADADA"/>
              </a:solidFill>
              <a:effectLst>
                <a:outerShdw blurRad="9525" dist="25400" dir="14640000" algn="tl" rotWithShape="0">
                  <a:prstClr val="white">
                    <a:alpha val="30000"/>
                  </a:prstClr>
                </a:outerShdw>
              </a:effectLst>
            </a:endParaRPr>
          </a:p>
        </p:txBody>
      </p:sp>
      <p:pic>
        <p:nvPicPr>
          <p:cNvPr id="2050" name="Picture 2">
            <a:extLst>
              <a:ext uri="{FF2B5EF4-FFF2-40B4-BE49-F238E27FC236}">
                <a16:creationId xmlns:a16="http://schemas.microsoft.com/office/drawing/2014/main" id="{AF9AE94D-1F91-44B2-AD7C-44B58DB3A3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59053" y="1732449"/>
            <a:ext cx="7266437" cy="363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56019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Une image contenant carte&#10;&#10;Description générée automatiquement">
            <a:extLst>
              <a:ext uri="{FF2B5EF4-FFF2-40B4-BE49-F238E27FC236}">
                <a16:creationId xmlns:a16="http://schemas.microsoft.com/office/drawing/2014/main" id="{4B9F4DD6-7489-4271-8610-F5E767D382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599"/>
          <a:stretch/>
        </p:blipFill>
        <p:spPr bwMode="auto">
          <a:xfrm>
            <a:off x="-8622" y="10"/>
            <a:ext cx="6096000" cy="338327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9DF2D4EE-032B-4DD0-AD22-082636EA9F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025"/>
          <a:stretch/>
        </p:blipFill>
        <p:spPr bwMode="auto">
          <a:xfrm>
            <a:off x="-10647" y="3429000"/>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38">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itre 1">
            <a:extLst>
              <a:ext uri="{FF2B5EF4-FFF2-40B4-BE49-F238E27FC236}">
                <a16:creationId xmlns:a16="http://schemas.microsoft.com/office/drawing/2014/main" id="{5398745C-A003-49E8-9F47-64D6E7ED7603}"/>
              </a:ext>
            </a:extLst>
          </p:cNvPr>
          <p:cNvSpPr>
            <a:spLocks noGrp="1"/>
          </p:cNvSpPr>
          <p:nvPr>
            <p:ph type="title"/>
          </p:nvPr>
        </p:nvSpPr>
        <p:spPr>
          <a:xfrm>
            <a:off x="6900493" y="609600"/>
            <a:ext cx="4538124" cy="970450"/>
          </a:xfrm>
        </p:spPr>
        <p:txBody>
          <a:bodyPr anchor="b">
            <a:normAutofit/>
          </a:bodyPr>
          <a:lstStyle/>
          <a:p>
            <a:pPr algn="l">
              <a:lnSpc>
                <a:spcPct val="90000"/>
              </a:lnSpc>
            </a:pPr>
            <a:r>
              <a:rPr lang="fr-FR" sz="2700" dirty="0">
                <a:ln>
                  <a:solidFill>
                    <a:srgbClr val="404040">
                      <a:alpha val="10000"/>
                    </a:srgbClr>
                  </a:solidFill>
                </a:ln>
              </a:rPr>
              <a:t>2) Présentation du contexte </a:t>
            </a:r>
            <a:br>
              <a:rPr lang="fr-FR" sz="2700" dirty="0">
                <a:ln>
                  <a:solidFill>
                    <a:srgbClr val="404040">
                      <a:alpha val="10000"/>
                    </a:srgbClr>
                  </a:solidFill>
                </a:ln>
              </a:rPr>
            </a:br>
            <a:r>
              <a:rPr lang="fr-FR" sz="2700" dirty="0">
                <a:ln>
                  <a:solidFill>
                    <a:srgbClr val="404040">
                      <a:alpha val="10000"/>
                    </a:srgbClr>
                  </a:solidFill>
                </a:ln>
              </a:rPr>
              <a:t>a) Situation actuelle</a:t>
            </a:r>
          </a:p>
        </p:txBody>
      </p:sp>
      <p:sp>
        <p:nvSpPr>
          <p:cNvPr id="3" name="Espace réservé du contenu 2">
            <a:extLst>
              <a:ext uri="{FF2B5EF4-FFF2-40B4-BE49-F238E27FC236}">
                <a16:creationId xmlns:a16="http://schemas.microsoft.com/office/drawing/2014/main" id="{2B16D8E4-769D-4BD5-A909-27FA543B0946}"/>
              </a:ext>
            </a:extLst>
          </p:cNvPr>
          <p:cNvSpPr>
            <a:spLocks noGrp="1"/>
          </p:cNvSpPr>
          <p:nvPr>
            <p:ph idx="1"/>
          </p:nvPr>
        </p:nvSpPr>
        <p:spPr>
          <a:xfrm>
            <a:off x="6900493" y="1732449"/>
            <a:ext cx="4403596" cy="4058751"/>
          </a:xfrm>
        </p:spPr>
        <p:txBody>
          <a:bodyPr anchor="t">
            <a:normAutofit/>
          </a:bodyPr>
          <a:lstStyle/>
          <a:p>
            <a:pPr>
              <a:buClr>
                <a:srgbClr val="059B28"/>
              </a:buClr>
            </a:pPr>
            <a:r>
              <a:rPr lang="fr-FR" sz="1800" dirty="0">
                <a:ln>
                  <a:solidFill>
                    <a:srgbClr val="404040">
                      <a:alpha val="10000"/>
                    </a:srgbClr>
                  </a:solidFill>
                </a:ln>
              </a:rPr>
              <a:t>Augmentation des consultations en services d’urgence</a:t>
            </a:r>
          </a:p>
          <a:p>
            <a:pPr lvl="1">
              <a:buClr>
                <a:srgbClr val="059B28"/>
              </a:buClr>
            </a:pPr>
            <a:endParaRPr lang="fr-FR" dirty="0">
              <a:ln>
                <a:solidFill>
                  <a:srgbClr val="404040">
                    <a:alpha val="10000"/>
                  </a:srgbClr>
                </a:solidFill>
              </a:ln>
            </a:endParaRPr>
          </a:p>
          <a:p>
            <a:pPr lvl="1">
              <a:buClr>
                <a:srgbClr val="059B28"/>
              </a:buClr>
            </a:pPr>
            <a:endParaRPr lang="fr-FR" dirty="0">
              <a:ln>
                <a:solidFill>
                  <a:srgbClr val="404040">
                    <a:alpha val="10000"/>
                  </a:srgbClr>
                </a:solidFill>
              </a:ln>
            </a:endParaRPr>
          </a:p>
          <a:p>
            <a:pPr lvl="1">
              <a:buClr>
                <a:srgbClr val="059B28"/>
              </a:buClr>
            </a:pPr>
            <a:endParaRPr lang="fr-FR" dirty="0">
              <a:ln>
                <a:solidFill>
                  <a:srgbClr val="404040">
                    <a:alpha val="10000"/>
                  </a:srgbClr>
                </a:solidFill>
              </a:ln>
            </a:endParaRPr>
          </a:p>
          <a:p>
            <a:pPr lvl="1">
              <a:buClr>
                <a:srgbClr val="059B28"/>
              </a:buClr>
            </a:pPr>
            <a:endParaRPr lang="fr-FR" dirty="0">
              <a:ln>
                <a:solidFill>
                  <a:srgbClr val="404040">
                    <a:alpha val="10000"/>
                  </a:srgbClr>
                </a:solidFill>
              </a:ln>
            </a:endParaRPr>
          </a:p>
          <a:p>
            <a:pPr marL="36900" indent="0">
              <a:buClr>
                <a:srgbClr val="059B28"/>
              </a:buClr>
              <a:buNone/>
            </a:pPr>
            <a:endParaRPr lang="fr-FR" sz="1800" dirty="0">
              <a:ln>
                <a:solidFill>
                  <a:srgbClr val="404040">
                    <a:alpha val="10000"/>
                  </a:srgbClr>
                </a:solidFill>
              </a:ln>
            </a:endParaRPr>
          </a:p>
          <a:p>
            <a:pPr>
              <a:buClr>
                <a:srgbClr val="059B28"/>
              </a:buClr>
            </a:pPr>
            <a:endParaRPr lang="fr-FR" sz="1800" dirty="0">
              <a:ln>
                <a:solidFill>
                  <a:srgbClr val="404040">
                    <a:alpha val="10000"/>
                  </a:srgbClr>
                </a:solidFill>
              </a:ln>
            </a:endParaRPr>
          </a:p>
        </p:txBody>
      </p:sp>
    </p:spTree>
    <p:extLst>
      <p:ext uri="{BB962C8B-B14F-4D97-AF65-F5344CB8AC3E}">
        <p14:creationId xmlns:p14="http://schemas.microsoft.com/office/powerpoint/2010/main" val="2377730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DE32CC-FDD3-4927-83D9-A4014C792188}"/>
              </a:ext>
            </a:extLst>
          </p:cNvPr>
          <p:cNvSpPr>
            <a:spLocks noGrp="1"/>
          </p:cNvSpPr>
          <p:nvPr>
            <p:ph type="title"/>
          </p:nvPr>
        </p:nvSpPr>
        <p:spPr>
          <a:xfrm>
            <a:off x="633743" y="609599"/>
            <a:ext cx="3413156" cy="5273675"/>
          </a:xfrm>
        </p:spPr>
        <p:txBody>
          <a:bodyPr>
            <a:normAutofit/>
          </a:bodyPr>
          <a:lstStyle/>
          <a:p>
            <a:r>
              <a:rPr lang="fr-FR" dirty="0">
                <a:ln>
                  <a:solidFill>
                    <a:srgbClr val="404040">
                      <a:alpha val="10000"/>
                    </a:srgbClr>
                  </a:solidFill>
                </a:ln>
              </a:rPr>
              <a:t>2) Présentation du contexte </a:t>
            </a:r>
            <a:br>
              <a:rPr lang="fr-FR" dirty="0">
                <a:ln>
                  <a:solidFill>
                    <a:srgbClr val="404040">
                      <a:alpha val="10000"/>
                    </a:srgbClr>
                  </a:solidFill>
                </a:ln>
              </a:rPr>
            </a:br>
            <a:r>
              <a:rPr lang="fr-FR" dirty="0">
                <a:ln>
                  <a:solidFill>
                    <a:srgbClr val="404040">
                      <a:alpha val="10000"/>
                    </a:srgbClr>
                  </a:solidFill>
                </a:ln>
              </a:rPr>
              <a:t>b) Situation Covid Pistes d’évolutions future</a:t>
            </a:r>
            <a:endParaRPr lang="fr-FR" dirty="0"/>
          </a:p>
        </p:txBody>
      </p:sp>
      <p:pic>
        <p:nvPicPr>
          <p:cNvPr id="9" name="Picture 8">
            <a:extLst>
              <a:ext uri="{FF2B5EF4-FFF2-40B4-BE49-F238E27FC236}">
                <a16:creationId xmlns:a16="http://schemas.microsoft.com/office/drawing/2014/main" id="{B577D423-FE81-4236-89DE-39776B8109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680641" y="609599"/>
            <a:ext cx="6889687" cy="5273675"/>
          </a:xfrm>
          <a:prstGeom prst="rect">
            <a:avLst/>
          </a:prstGeom>
        </p:spPr>
      </p:pic>
      <p:graphicFrame>
        <p:nvGraphicFramePr>
          <p:cNvPr id="5" name="Espace réservé du contenu 2">
            <a:extLst>
              <a:ext uri="{FF2B5EF4-FFF2-40B4-BE49-F238E27FC236}">
                <a16:creationId xmlns:a16="http://schemas.microsoft.com/office/drawing/2014/main" id="{40F9F5F9-39FA-75CD-6EE6-00209B8280C8}"/>
              </a:ext>
            </a:extLst>
          </p:cNvPr>
          <p:cNvGraphicFramePr>
            <a:graphicFrameLocks noGrp="1"/>
          </p:cNvGraphicFramePr>
          <p:nvPr>
            <p:ph idx="1"/>
            <p:extLst>
              <p:ext uri="{D42A27DB-BD31-4B8C-83A1-F6EECF244321}">
                <p14:modId xmlns:p14="http://schemas.microsoft.com/office/powerpoint/2010/main" val="3478152409"/>
              </p:ext>
            </p:extLst>
          </p:nvPr>
        </p:nvGraphicFramePr>
        <p:xfrm>
          <a:off x="4958257" y="887213"/>
          <a:ext cx="6309300" cy="4718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35274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4F5B98-DC31-435E-92F8-D387DA640411}"/>
              </a:ext>
            </a:extLst>
          </p:cNvPr>
          <p:cNvSpPr>
            <a:spLocks noGrp="1"/>
          </p:cNvSpPr>
          <p:nvPr>
            <p:ph type="title"/>
          </p:nvPr>
        </p:nvSpPr>
        <p:spPr>
          <a:xfrm>
            <a:off x="1033566" y="256796"/>
            <a:ext cx="9440034" cy="1017059"/>
          </a:xfrm>
        </p:spPr>
        <p:txBody>
          <a:bodyPr vert="horz" lIns="91440" tIns="45720" rIns="91440" bIns="45720" rtlCol="0" anchor="b">
            <a:normAutofit/>
          </a:bodyPr>
          <a:lstStyle/>
          <a:p>
            <a:pPr>
              <a:lnSpc>
                <a:spcPct val="90000"/>
              </a:lnSpc>
            </a:pPr>
            <a:r>
              <a:rPr lang="en-US" sz="3000" dirty="0"/>
              <a:t>3) Les parties </a:t>
            </a:r>
            <a:r>
              <a:rPr lang="en-US" sz="3000" dirty="0" err="1"/>
              <a:t>prenantes</a:t>
            </a:r>
            <a:r>
              <a:rPr lang="en-US" sz="3000" dirty="0"/>
              <a:t> du </a:t>
            </a:r>
            <a:r>
              <a:rPr lang="en-US" sz="3000" dirty="0" err="1"/>
              <a:t>système</a:t>
            </a:r>
            <a:br>
              <a:rPr lang="en-US" sz="3000" dirty="0"/>
            </a:br>
            <a:r>
              <a:rPr lang="en-US" sz="3000" dirty="0"/>
              <a:t>a) </a:t>
            </a:r>
            <a:r>
              <a:rPr lang="en-US" sz="3000" dirty="0" err="1"/>
              <a:t>Présentation</a:t>
            </a:r>
            <a:r>
              <a:rPr lang="en-US" sz="3000" dirty="0"/>
              <a:t> des parties </a:t>
            </a:r>
            <a:r>
              <a:rPr lang="en-US" sz="3000" dirty="0" err="1"/>
              <a:t>prenantes</a:t>
            </a:r>
            <a:endParaRPr lang="en-US" sz="3000" dirty="0"/>
          </a:p>
        </p:txBody>
      </p:sp>
      <p:pic>
        <p:nvPicPr>
          <p:cNvPr id="4098" name="Picture 2">
            <a:extLst>
              <a:ext uri="{FF2B5EF4-FFF2-40B4-BE49-F238E27FC236}">
                <a16:creationId xmlns:a16="http://schemas.microsoft.com/office/drawing/2014/main" id="{90163DEC-E1BA-4AAD-9323-B1C7D5FE61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 t="-1" r="14" b="-1"/>
          <a:stretch/>
        </p:blipFill>
        <p:spPr bwMode="auto">
          <a:xfrm>
            <a:off x="697346" y="1449347"/>
            <a:ext cx="10797308" cy="506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600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4F5B98-DC31-435E-92F8-D387DA640411}"/>
              </a:ext>
            </a:extLst>
          </p:cNvPr>
          <p:cNvSpPr>
            <a:spLocks noGrp="1"/>
          </p:cNvSpPr>
          <p:nvPr>
            <p:ph type="title"/>
          </p:nvPr>
        </p:nvSpPr>
        <p:spPr>
          <a:xfrm>
            <a:off x="707900" y="643467"/>
            <a:ext cx="3946393" cy="1956298"/>
          </a:xfrm>
        </p:spPr>
        <p:txBody>
          <a:bodyPr vert="horz" lIns="91440" tIns="45720" rIns="91440" bIns="45720" rtlCol="0" anchor="ctr">
            <a:normAutofit/>
          </a:bodyPr>
          <a:lstStyle/>
          <a:p>
            <a:pPr algn="l">
              <a:lnSpc>
                <a:spcPct val="90000"/>
              </a:lnSpc>
            </a:pPr>
            <a:r>
              <a:rPr lang="en-US" sz="3100" dirty="0"/>
              <a:t>3) Les parties </a:t>
            </a:r>
            <a:r>
              <a:rPr lang="en-US" sz="3100" dirty="0" err="1"/>
              <a:t>prenantes</a:t>
            </a:r>
            <a:r>
              <a:rPr lang="en-US" sz="3100" dirty="0"/>
              <a:t> du </a:t>
            </a:r>
            <a:r>
              <a:rPr lang="en-US" sz="3100" dirty="0" err="1"/>
              <a:t>système</a:t>
            </a:r>
            <a:br>
              <a:rPr lang="en-US" sz="3100" dirty="0"/>
            </a:br>
            <a:r>
              <a:rPr lang="en-US" sz="3100" dirty="0"/>
              <a:t>a) </a:t>
            </a:r>
            <a:r>
              <a:rPr lang="en-US" sz="3100" dirty="0" err="1"/>
              <a:t>Présentation</a:t>
            </a:r>
            <a:r>
              <a:rPr lang="en-US" sz="3100" dirty="0"/>
              <a:t> des parties </a:t>
            </a:r>
            <a:r>
              <a:rPr lang="en-US" sz="3100" dirty="0" err="1"/>
              <a:t>prenantes</a:t>
            </a:r>
            <a:endParaRPr lang="en-US" sz="3100" dirty="0"/>
          </a:p>
        </p:txBody>
      </p:sp>
      <p:sp>
        <p:nvSpPr>
          <p:cNvPr id="3" name="ZoneTexte 2">
            <a:extLst>
              <a:ext uri="{FF2B5EF4-FFF2-40B4-BE49-F238E27FC236}">
                <a16:creationId xmlns:a16="http://schemas.microsoft.com/office/drawing/2014/main" id="{737CB4DF-B822-4E11-9AAF-2A7DDB7BC75C}"/>
              </a:ext>
            </a:extLst>
          </p:cNvPr>
          <p:cNvSpPr txBox="1"/>
          <p:nvPr/>
        </p:nvSpPr>
        <p:spPr>
          <a:xfrm>
            <a:off x="5141062" y="353879"/>
            <a:ext cx="6430560" cy="2380083"/>
          </a:xfrm>
          <a:prstGeom prst="rect">
            <a:avLst/>
          </a:prstGeom>
        </p:spPr>
        <p:txBody>
          <a:bodyPr vert="horz" lIns="91440" tIns="45720" rIns="91440" bIns="45720" rtlCol="0" anchor="ctr">
            <a:normAutofit/>
          </a:bodyPr>
          <a:lstStyle/>
          <a:p>
            <a:pPr algn="ctr">
              <a:lnSpc>
                <a:spcPct val="90000"/>
              </a:lnSpc>
              <a:spcBef>
                <a:spcPct val="20000"/>
              </a:spcBef>
              <a:spcAft>
                <a:spcPts val="600"/>
              </a:spcAft>
              <a:buClr>
                <a:srgbClr val="43EC67"/>
              </a:buClr>
              <a:buSzPct val="70000"/>
              <a:buFont typeface="Wingdings 2" charset="2"/>
            </a:pPr>
            <a:r>
              <a:rPr lang="en-US" b="1" u="sng"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Focus sur les </a:t>
            </a:r>
            <a:r>
              <a:rPr lang="en-US" b="1" i="0" u="sng" strike="noStrike"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acteurs</a:t>
            </a:r>
            <a:r>
              <a:rPr lang="en-US" b="1" i="0" u="sng" strike="noStrike"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b="1" i="0" u="sng" strike="noStrike"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permettant</a:t>
            </a:r>
            <a:r>
              <a:rPr lang="en-US" b="1" i="0" u="sng" strike="noStrike"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les </a:t>
            </a:r>
            <a:r>
              <a:rPr lang="en-US" b="1" i="0" u="sng" strike="noStrike"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prestations</a:t>
            </a:r>
            <a:r>
              <a:rPr lang="en-US" b="1" i="0" u="sng" strike="noStrike"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et </a:t>
            </a:r>
            <a:r>
              <a:rPr lang="en-US" b="1" i="0" u="sng" strike="noStrike"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ceux</a:t>
            </a:r>
            <a:r>
              <a:rPr lang="en-US" b="1" i="0" u="sng" strike="noStrike"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b="1" i="0" u="sng" strike="noStrike"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utilisant</a:t>
            </a:r>
            <a:r>
              <a:rPr lang="en-US" b="1" i="0" u="sng" strike="noStrike"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b="1" u="sng"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ces</a:t>
            </a:r>
            <a:r>
              <a:rPr lang="en-US" b="1" i="0" u="sng" strike="noStrike"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b="1" i="0" u="sng" strike="noStrike"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prestations</a:t>
            </a:r>
            <a:r>
              <a:rPr lang="en-US" b="1" i="0" u="sng" strike="noStrike"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endParaRPr lang="en-US" sz="1400" b="0" i="0" u="none" strike="noStrike"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nSpc>
                <a:spcPct val="90000"/>
              </a:lnSpc>
              <a:spcBef>
                <a:spcPct val="20000"/>
              </a:spcBef>
              <a:spcAft>
                <a:spcPts val="600"/>
              </a:spcAft>
              <a:buClr>
                <a:srgbClr val="43EC67"/>
              </a:buClr>
              <a:buSzPct val="70000"/>
              <a:buFont typeface="Wingdings 2" charset="2"/>
            </a:pPr>
            <a:b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br>
            <a:endParaRPr lang="en-US" sz="1400" b="0" i="0" u="none" strike="noStrike"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nSpc>
                <a:spcPct val="90000"/>
              </a:lnSpc>
              <a:spcBef>
                <a:spcPct val="20000"/>
              </a:spcBef>
              <a:spcAft>
                <a:spcPts val="600"/>
              </a:spcAft>
              <a:buClr>
                <a:srgbClr val="43EC67"/>
              </a:buClr>
              <a:buSzPct val="70000"/>
              <a:buFont typeface="Wingdings 2" charset="2"/>
            </a:pPr>
            <a:endParaRPr lang="en-US" sz="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nSpc>
                <a:spcPct val="90000"/>
              </a:lnSpc>
              <a:spcBef>
                <a:spcPct val="20000"/>
              </a:spcBef>
              <a:spcAft>
                <a:spcPts val="600"/>
              </a:spcAft>
              <a:buClr>
                <a:srgbClr val="43EC67"/>
              </a:buClr>
              <a:buSzPct val="70000"/>
              <a:buFont typeface="Wingdings 2" charset="2"/>
            </a:pPr>
            <a:endParaRPr lang="en-US" sz="6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nSpc>
                <a:spcPct val="90000"/>
              </a:lnSpc>
              <a:spcBef>
                <a:spcPct val="20000"/>
              </a:spcBef>
              <a:spcAft>
                <a:spcPts val="600"/>
              </a:spcAft>
              <a:buClr>
                <a:srgbClr val="43EC67"/>
              </a:buClr>
              <a:buSzPct val="70000"/>
              <a:buFont typeface="Wingdings 2" charset="2"/>
            </a:pPr>
            <a:br>
              <a:rPr lang="en-US" sz="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br>
            <a:endParaRPr lang="en-US" sz="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pic>
        <p:nvPicPr>
          <p:cNvPr id="5122" name="Picture 2">
            <a:extLst>
              <a:ext uri="{FF2B5EF4-FFF2-40B4-BE49-F238E27FC236}">
                <a16:creationId xmlns:a16="http://schemas.microsoft.com/office/drawing/2014/main" id="{2966CFDA-CB4A-4F84-AB99-2F0DD49846B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3322" y="2705766"/>
            <a:ext cx="9584115" cy="373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4415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oise">
  <a:themeElements>
    <a:clrScheme name="Ardois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ois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ois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C3A1AD6ABA0F499130D8AA73AD99C2" ma:contentTypeVersion="10" ma:contentTypeDescription="Create a new document." ma:contentTypeScope="" ma:versionID="75204e601ffe6405781d36ab8fed0ff5">
  <xsd:schema xmlns:xsd="http://www.w3.org/2001/XMLSchema" xmlns:xs="http://www.w3.org/2001/XMLSchema" xmlns:p="http://schemas.microsoft.com/office/2006/metadata/properties" xmlns:ns3="5f846bce-c5c9-4d87-8cf2-c56ac2aff5a9" xmlns:ns4="227d3bb6-5818-4df1-b9ca-56b9872c342d" targetNamespace="http://schemas.microsoft.com/office/2006/metadata/properties" ma:root="true" ma:fieldsID="2bd9323e350c9b3237f7f9bff6730862" ns3:_="" ns4:_="">
    <xsd:import namespace="5f846bce-c5c9-4d87-8cf2-c56ac2aff5a9"/>
    <xsd:import namespace="227d3bb6-5818-4df1-b9ca-56b9872c342d"/>
    <xsd:element name="properties">
      <xsd:complexType>
        <xsd:sequence>
          <xsd:element name="documentManagement">
            <xsd:complexType>
              <xsd:all>
                <xsd:element ref="ns3:MediaServiceMetadata" minOccurs="0"/>
                <xsd:element ref="ns3:MediaServiceFastMetadata" minOccurs="0"/>
                <xsd:element ref="ns4:SharedWithDetails" minOccurs="0"/>
                <xsd:element ref="ns4:SharedWithUser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846bce-c5c9-4d87-8cf2-c56ac2aff5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7d3bb6-5818-4df1-b9ca-56b9872c342d"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662A77-90DA-49E1-82B4-0CAFC6C2922F}">
  <ds:schemaRefs>
    <ds:schemaRef ds:uri="http://schemas.microsoft.com/sharepoint/v3/contenttype/forms"/>
  </ds:schemaRefs>
</ds:datastoreItem>
</file>

<file path=customXml/itemProps2.xml><?xml version="1.0" encoding="utf-8"?>
<ds:datastoreItem xmlns:ds="http://schemas.openxmlformats.org/officeDocument/2006/customXml" ds:itemID="{42393CE4-70E0-4EBC-85CC-D16D7A8663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846bce-c5c9-4d87-8cf2-c56ac2aff5a9"/>
    <ds:schemaRef ds:uri="227d3bb6-5818-4df1-b9ca-56b9872c34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0F798D-2BA3-4961-B068-1F326CEEBBCB}">
  <ds:schemaRefs>
    <ds:schemaRef ds:uri="http://purl.org/dc/terms/"/>
    <ds:schemaRef ds:uri="http://www.w3.org/XML/1998/namespace"/>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227d3bb6-5818-4df1-b9ca-56b9872c342d"/>
    <ds:schemaRef ds:uri="5f846bce-c5c9-4d87-8cf2-c56ac2aff5a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TM04033929[[fn=Ardoise]]</Template>
  <TotalTime>286</TotalTime>
  <Words>1464</Words>
  <Application>Microsoft Office PowerPoint</Application>
  <PresentationFormat>Widescreen</PresentationFormat>
  <Paragraphs>119</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Ardoise</vt:lpstr>
      <vt:lpstr>HSI Projet - INOMED</vt:lpstr>
      <vt:lpstr>Tables des Matières</vt:lpstr>
      <vt:lpstr>Introduction</vt:lpstr>
      <vt:lpstr>2) Présentation du contexte  a) Situation actuelle</vt:lpstr>
      <vt:lpstr>2) Présentation du contexte  a) Situation actuelle</vt:lpstr>
      <vt:lpstr>2) Présentation du contexte  a) Situation actuelle</vt:lpstr>
      <vt:lpstr>2) Présentation du contexte  b) Situation Covid Pistes d’évolutions future</vt:lpstr>
      <vt:lpstr>3) Les parties prenantes du système a) Présentation des parties prenantes</vt:lpstr>
      <vt:lpstr>3) Les parties prenantes du système a) Présentation des parties prenantes</vt:lpstr>
      <vt:lpstr>4) Présentation des limites du système actuel a) Définition d’un soin de santé non-programmé</vt:lpstr>
      <vt:lpstr>4) Présentation des limites du système actuel a) Définition d’un soin de santé non-programmé</vt:lpstr>
      <vt:lpstr>4) Presentation des limites du système actuel b) Analyse des retours du Dr. Pécastaing Thématique abordée </vt:lpstr>
      <vt:lpstr>4) Presentation des limites du système actuel b) Analyse des retours du Dr. Pécastaing Communication avec des professionnels paramédicaux</vt:lpstr>
      <vt:lpstr>4) Presentation des limites du système actuel b) Analyse des retours du Dr. Pécastaing Communication entre médicaux</vt:lpstr>
      <vt:lpstr>4) Presentation des limites du système actuel b) Analyse des retours du Dr. Pécastaing Communication avec les patients</vt:lpstr>
      <vt:lpstr>4) Presentation des limites du système actuel b) Analyse des retours du Dr. Pécastaing Travail du Médecin Généraliste</vt:lpstr>
      <vt:lpstr>4) Presentation des limites du système actuel b) Analyse des retours du Dr. Pécastaing Traitement du patient</vt:lpstr>
      <vt:lpstr>4) Presentation des limites du système actuel b) Analyse des retours du Dr. Pécastaing Représentation schématique des interactions et de leurs objectifs</vt:lpstr>
      <vt:lpstr>5) Problématique du projet</vt:lpstr>
      <vt:lpstr>5) Problématique du projet</vt:lpstr>
      <vt:lpstr>5) Problématique du projet</vt:lpstr>
      <vt:lpstr>5) Problématique du projet</vt:lpstr>
      <vt:lpstr>6) Propositions de solutions a) Solutions préalablement proposées</vt:lpstr>
      <vt:lpstr>6) Propositions de solutions a) Solutions préalablement proposées</vt:lpstr>
      <vt:lpstr>6) Propositions de solutions b) Nos solutions : point de vue patient</vt:lpstr>
      <vt:lpstr>6) Propositions de solutions </vt:lpstr>
      <vt:lpstr>6) Propositions de solutions </vt:lpstr>
      <vt:lpstr>6) Propositions de solutions b) Nos solutions : point de vue médecin généraliste</vt:lpstr>
      <vt:lpstr>6) Propositions de solutions</vt:lpstr>
      <vt:lpstr>6) Propositions de solutions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HSI Projet - INOMED</dc:title>
  <dc:creator>Eric Ziade</dc:creator>
  <cp:lastModifiedBy>Eric Ziade</cp:lastModifiedBy>
  <cp:revision>572</cp:revision>
  <dcterms:created xsi:type="dcterms:W3CDTF">2022-05-04T08:33:35Z</dcterms:created>
  <dcterms:modified xsi:type="dcterms:W3CDTF">2022-05-05T11:58:54Z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0x01010005C3A1AD6ABA0F499130D8AA73AD99C2</vt:lpwstr>
  </property>
</Properties>
</file>